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9144000" cy="5143500"/>
  <p:notesSz cx="5143500" cy="9144000"/>
  <p:embeddedFontLst>
    <p:embeddedFont>
      <p:font typeface="Bebas Neue"/>
      <p:regular r:id="rId21"/>
    </p:embeddedFont>
    <p:embeddedFont>
      <p:font typeface="Helmet"/>
      <p:regular r:id="rId22"/>
    </p:embeddedFont>
    <p:embeddedFont>
      <p:font typeface="Jost"/>
      <p:boldItalic r:id="rId23"/>
      <p:regular r:id="rId24"/>
      <p:italic r:id="rId25"/>
      <p:bold r:id="rId26"/>
    </p:embeddedFont>
    <p:embeddedFont>
      <p:font typeface="Alegreya"/>
      <p:boldItalic r:id="rId27"/>
      <p:regular r:id="rId28"/>
      <p:italic r:id="rId29"/>
      <p:bold r:id="rId30"/>
    </p:embeddedFont>
    <p:embeddedFont>
      <p:font typeface="Asul"/>
      <p:regular r:id="rId31"/>
      <p:bold r:id="rId3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BebasNeue-regular.fntdata"/><Relationship Id="rId22" Type="http://schemas.openxmlformats.org/officeDocument/2006/relationships/font" Target="fonts/Helmet-regular.fntdata"/><Relationship Id="rId23" Type="http://schemas.openxmlformats.org/officeDocument/2006/relationships/font" Target="fonts/Jost-boldItalic.fntdata"/><Relationship Id="rId24" Type="http://schemas.openxmlformats.org/officeDocument/2006/relationships/font" Target="fonts/Jost-regular.fntdata"/><Relationship Id="rId25" Type="http://schemas.openxmlformats.org/officeDocument/2006/relationships/font" Target="fonts/Jost-italic.fntdata"/><Relationship Id="rId26" Type="http://schemas.openxmlformats.org/officeDocument/2006/relationships/font" Target="fonts/Jost-bold.fntdata"/><Relationship Id="rId27" Type="http://schemas.openxmlformats.org/officeDocument/2006/relationships/font" Target="fonts/Alegreya-boldItalic.fntdata"/><Relationship Id="rId28" Type="http://schemas.openxmlformats.org/officeDocument/2006/relationships/font" Target="fonts/Alegreya-regular.fntdata"/><Relationship Id="rId29" Type="http://schemas.openxmlformats.org/officeDocument/2006/relationships/font" Target="fonts/Alegreya-italic.fntdata"/><Relationship Id="rId30" Type="http://schemas.openxmlformats.org/officeDocument/2006/relationships/font" Target="fonts/Alegreya-bold.fntdata"/><Relationship Id="rId31" Type="http://schemas.openxmlformats.org/officeDocument/2006/relationships/font" Target="fonts/Asul-regular.fntdata"/><Relationship Id="rId32" Type="http://schemas.openxmlformats.org/officeDocument/2006/relationships/font" Target="fonts/Asul-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sv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svg"/><Relationship Id="rId9" Type="http://schemas.openxmlformats.org/officeDocument/2006/relationships/slideLayout" Target="../slideLayouts/slideLayout1.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sv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2-1.png"/><Relationship Id="rId2" Type="http://schemas.openxmlformats.org/officeDocument/2006/relationships/image" Target="../media/image-2-2.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880a677-60d6-4058-9bd2-47aa77bddd57&amp;utm_term=PDF-PPTX-lastslide&amp;ad_group=control"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71714"/>
        </a:solidFill>
      </p:bgPr>
    </p:bg>
    <p:spTree>
      <p:nvGrpSpPr>
        <p:cNvPr id="1" name=""/>
        <p:cNvGrpSpPr/>
        <p:nvPr/>
      </p:nvGrpSpPr>
      <p:grpSpPr>
        <a:xfrm>
          <a:off x="0" y="0"/>
          <a:ext cx="0" cy="0"/>
          <a:chOff x="0" y="0"/>
          <a:chExt cx="0" cy="0"/>
        </a:xfrm>
      </p:grpSpPr>
      <p:pic>
        <p:nvPicPr>
          <p:cNvPr id="3" name="Image 0" descr="https://images.unsplash.com/photo-1542390166-a2b630aa17fa?crop=entropy&amp;cs=tinysrgb&amp;fit=max&amp;fm=jpg&amp;ixid=M3wyMTIyMnwwfDF8c2VhcmNofDc3fHxtYXJrZXRpbmd8ZW58MHx8fHwxNzAyNDQ0ODg5fDA&amp;ixlib=rb-4.0.3&amp;q=80&amp;w=1080">    </p:cNvPr>
          <p:cNvPicPr>
            <a:picLocks noChangeAspect="1"/>
          </p:cNvPicPr>
          <p:nvPr/>
        </p:nvPicPr>
        <p:blipFill>
          <a:blip r:embed="rId1">
            <a:alphaModFix amt="70000"/>
          </a:blip>
          <a:srcRect l="5114" r="5114" t="0" b="0"/>
          <a:stretch/>
        </p:blipFill>
        <p:spPr>
          <a:xfrm>
            <a:off x="0" y="0"/>
            <a:ext cx="9144000" cy="5143500"/>
          </a:xfrm>
          <a:prstGeom prst="rect">
            <a:avLst/>
          </a:prstGeom>
        </p:spPr>
      </p:pic>
      <p:sp>
        <p:nvSpPr>
          <p:cNvPr id="4" name="Shape 0"/>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5" name="Text 1"/>
          <p:cNvSpPr/>
          <p:nvPr/>
        </p:nvSpPr>
        <p:spPr>
          <a:xfrm>
            <a:off x="-298124" y="1716417"/>
            <a:ext cx="10058400" cy="1714500"/>
          </a:xfrm>
          <a:prstGeom prst="rect">
            <a:avLst/>
          </a:prstGeom>
          <a:noFill/>
          <a:ln/>
        </p:spPr>
        <p:txBody>
          <a:bodyPr wrap="square" lIns="0" tIns="0" rIns="0" bIns="0" rtlCol="0" anchor="t"/>
          <a:lstStyle/>
          <a:p>
            <a:pPr algn="ctr">
              <a:lnSpc>
                <a:spcPts val="4500"/>
              </a:lnSpc>
            </a:pPr>
            <a:r>
              <a:rPr lang="en-US" sz="4500" b="1" dirty="0">
                <a:solidFill>
                  <a:srgbClr val="FFFFFF"/>
                </a:solidFill>
                <a:latin typeface="Bebas Neue" pitchFamily="34" charset="0"/>
                <a:ea typeface="Bebas Neue" pitchFamily="34" charset="-122"/>
                <a:cs typeface="Bebas Neue" pitchFamily="34" charset="-120"/>
              </a:rPr>
              <a:t>how does Marketing Influence </a:t>
            </a:r>
            <a:endParaRPr lang="en-US" sz="4500" dirty="0"/>
          </a:p>
          <a:p>
            <a:pPr algn="ctr">
              <a:lnSpc>
                <a:spcPts val="4500"/>
              </a:lnSpc>
            </a:pPr>
            <a:r>
              <a:rPr lang="en-US" sz="4500" b="1" dirty="0">
                <a:solidFill>
                  <a:srgbClr val="FFFFFF"/>
                </a:solidFill>
                <a:latin typeface="Bebas Neue" pitchFamily="34" charset="0"/>
                <a:ea typeface="Bebas Neue" pitchFamily="34" charset="-122"/>
                <a:cs typeface="Bebas Neue" pitchFamily="34" charset="-120"/>
              </a:rPr>
              <a:t>people's purchase</a:t>
            </a:r>
            <a:endParaRPr lang="en-US" sz="4500" dirty="0"/>
          </a:p>
          <a:p>
            <a:pPr algn="ctr">
              <a:lnSpc>
                <a:spcPts val="4500"/>
              </a:lnSpc>
            </a:pPr>
            <a:endParaRPr lang="en-US" sz="4500" dirty="0"/>
          </a:p>
        </p:txBody>
      </p:sp>
      <p:sp>
        <p:nvSpPr>
          <p:cNvPr id="6" name="Text 2"/>
          <p:cNvSpPr/>
          <p:nvPr/>
        </p:nvSpPr>
        <p:spPr>
          <a:xfrm>
            <a:off x="3735621" y="2894627"/>
            <a:ext cx="1828800" cy="975122"/>
          </a:xfrm>
          <a:prstGeom prst="rect">
            <a:avLst/>
          </a:prstGeom>
          <a:noFill/>
          <a:ln/>
        </p:spPr>
        <p:txBody>
          <a:bodyPr wrap="none" lIns="0" tIns="0" rIns="0" bIns="0" rtlCol="0" anchor="t">
            <a:spAutoFit/>
          </a:bodyPr>
          <a:lstStyle/>
          <a:p>
            <a:pPr algn="ctr">
              <a:lnSpc>
                <a:spcPts val="1920"/>
              </a:lnSpc>
            </a:pPr>
            <a:r>
              <a:rPr lang="en-US" sz="1200" b="1" dirty="0">
                <a:solidFill>
                  <a:srgbClr val="FFFFFF"/>
                </a:solidFill>
                <a:latin typeface="Jost" pitchFamily="34" charset="0"/>
                <a:ea typeface="Jost" pitchFamily="34" charset="-122"/>
                <a:cs typeface="Jost" pitchFamily="34" charset="-120"/>
              </a:rPr>
              <a:t>BY </a:t>
            </a:r>
            <a:endParaRPr lang="en-US" sz="1200" dirty="0"/>
          </a:p>
          <a:p>
            <a:pPr algn="ctr">
              <a:lnSpc>
                <a:spcPts val="1920"/>
              </a:lnSpc>
            </a:pPr>
            <a:r>
              <a:rPr lang="en-US" sz="1200" b="1" dirty="0">
                <a:solidFill>
                  <a:srgbClr val="FFFFFF"/>
                </a:solidFill>
                <a:latin typeface="Jost" pitchFamily="34" charset="0"/>
                <a:ea typeface="Jost" pitchFamily="34" charset="-122"/>
                <a:cs typeface="Jost" pitchFamily="34" charset="-120"/>
              </a:rPr>
              <a:t>NIDHI MANGE</a:t>
            </a:r>
            <a:endParaRPr lang="en-US" sz="1200" dirty="0"/>
          </a:p>
          <a:p>
            <a:pPr algn="ctr">
              <a:lnSpc>
                <a:spcPts val="1920"/>
              </a:lnSpc>
            </a:pPr>
            <a:r>
              <a:rPr lang="en-US" sz="1200" b="1" dirty="0">
                <a:solidFill>
                  <a:srgbClr val="FFFFFF"/>
                </a:solidFill>
                <a:latin typeface="Jost" pitchFamily="34" charset="0"/>
                <a:ea typeface="Jost" pitchFamily="34" charset="-122"/>
                <a:cs typeface="Jost" pitchFamily="34" charset="-120"/>
              </a:rPr>
              <a:t>AKILAN KUMARAN</a:t>
            </a:r>
            <a:endParaRPr lang="en-US" sz="1200" dirty="0"/>
          </a:p>
          <a:p>
            <a:pPr algn="ctr">
              <a:lnSpc>
                <a:spcPts val="1920"/>
              </a:lnSpc>
            </a:pPr>
            <a:r>
              <a:rPr lang="en-US" sz="1200" b="1" dirty="0">
                <a:solidFill>
                  <a:srgbClr val="FFFFFF"/>
                </a:solidFill>
                <a:latin typeface="Jost" pitchFamily="34" charset="0"/>
                <a:ea typeface="Jost" pitchFamily="34" charset="-122"/>
                <a:cs typeface="Jost" pitchFamily="34" charset="-120"/>
              </a:rPr>
              <a:t>AVINASH RAJENDRAN</a:t>
            </a:r>
            <a:endParaRPr lang="en-US" sz="1200" dirty="0"/>
          </a:p>
        </p:txBody>
      </p:sp>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71714"/>
        </a:solidFill>
      </p:bgPr>
    </p:bg>
    <p:spTree>
      <p:nvGrpSpPr>
        <p:cNvPr id="1" name=""/>
        <p:cNvGrpSpPr/>
        <p:nvPr/>
      </p:nvGrpSpPr>
      <p:grpSpPr>
        <a:xfrm>
          <a:off x="0" y="0"/>
          <a:ext cx="0" cy="0"/>
          <a:chOff x="0" y="0"/>
          <a:chExt cx="0" cy="0"/>
        </a:xfrm>
      </p:grpSpPr>
      <p:pic>
        <p:nvPicPr>
          <p:cNvPr id="3" name="Image 0" descr="https://images.unsplash.com/photo-1526374965328-7f61d4dc18c5?crop=entropy&amp;cs=tinysrgb&amp;fit=max&amp;fm=jpg&amp;ixid=M3wyMTIyMnwwfDF8c2VhcmNofDE2fHxkYXRhJTIwYW5hbHlzaXN8ZW58MHx8fHwxNzAyNTAwODg2fDA&amp;ixlib=rb-4.0.3&amp;q=80&amp;w=1080">    </p:cNvPr>
          <p:cNvPicPr>
            <a:picLocks noChangeAspect="1"/>
          </p:cNvPicPr>
          <p:nvPr/>
        </p:nvPicPr>
        <p:blipFill>
          <a:blip r:embed="rId1">
            <a:alphaModFix amt="67000"/>
          </a:blip>
          <a:srcRect l="0" r="0" t="7813" b="7813"/>
          <a:stretch/>
        </p:blipFill>
        <p:spPr>
          <a:xfrm>
            <a:off x="0" y="0"/>
            <a:ext cx="9144000" cy="5143500"/>
          </a:xfrm>
          <a:prstGeom prst="rect">
            <a:avLst/>
          </a:prstGeom>
        </p:spPr>
      </p:pic>
      <p:sp>
        <p:nvSpPr>
          <p:cNvPr id="4" name="Text 0"/>
          <p:cNvSpPr/>
          <p:nvPr/>
        </p:nvSpPr>
        <p:spPr>
          <a:xfrm>
            <a:off x="396598" y="392558"/>
            <a:ext cx="8166727" cy="4459529"/>
          </a:xfrm>
          <a:prstGeom prst="roundRect">
            <a:avLst>
              <a:gd name="adj" fmla="val 8000"/>
            </a:avLst>
          </a:prstGeom>
          <a:solidFill>
            <a:srgbClr val="FFDF65"/>
          </a:solidFill>
          <a:ln/>
        </p:spPr>
        <p:txBody>
          <a:bodyPr wrap="square" lIns="453707" tIns="526472" rIns="453707" bIns="526472" rtlCol="0" anchor="ctr"/>
          <a:lstStyle/>
          <a:p>
            <a:pPr algn="ctr">
              <a:lnSpc>
                <a:spcPts val="1560"/>
              </a:lnSpc>
            </a:pPr>
            <a:endParaRPr lang="en-US" sz="975" dirty="0"/>
          </a:p>
        </p:txBody>
      </p:sp>
      <p:sp>
        <p:nvSpPr>
          <p:cNvPr id="5" name="Text 1"/>
          <p:cNvSpPr/>
          <p:nvPr/>
        </p:nvSpPr>
        <p:spPr>
          <a:xfrm>
            <a:off x="675396" y="2436169"/>
            <a:ext cx="3657600" cy="6096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HOW OFTEN THE PURCHASE  HAS BEEN DONE</a:t>
            </a:r>
            <a:endParaRPr lang="en-US" sz="2400" dirty="0"/>
          </a:p>
        </p:txBody>
      </p:sp>
      <p:pic>
        <p:nvPicPr>
          <p:cNvPr id="6" name="Image 1" descr="https://pitch-assets-ccb95893-de3f-4266-973c-20049231b248.s3.eu-west-1.amazonaws.com/90939b14-65b8-4618-b3a8-6a7d4dabee7f?pitch-bytes=33741&amp;pitch-content-type=image%2Fpng">    </p:cNvPr>
          <p:cNvPicPr>
            <a:picLocks noChangeAspect="1"/>
          </p:cNvPicPr>
          <p:nvPr/>
        </p:nvPicPr>
        <p:blipFill>
          <a:blip r:embed="rId2">
            <a:alphaModFix amt="80000"/>
          </a:blip>
          <a:srcRect l="7119" r="7119" t="5974" b="5974"/>
          <a:stretch/>
        </p:blipFill>
        <p:spPr>
          <a:xfrm>
            <a:off x="673941" y="802105"/>
            <a:ext cx="3074360" cy="1544883"/>
          </a:xfrm>
          <a:prstGeom prst="rect">
            <a:avLst/>
          </a:prstGeom>
          <a:effectLst>
            <a:outerShdw sx="100000" sy="100000" kx="0" ky="0" algn="bl" rotWithShape="0" blurRad="152400" dist="50800" dir="3780000">
              <a:srgbClr val="000000">
                <a:alpha val="60000"/>
              </a:srgbClr>
            </a:outerShdw>
          </a:effectLst>
        </p:spPr>
      </p:pic>
      <p:sp>
        <p:nvSpPr>
          <p:cNvPr id="7" name="Text 2"/>
          <p:cNvSpPr/>
          <p:nvPr/>
        </p:nvSpPr>
        <p:spPr>
          <a:xfrm>
            <a:off x="671492" y="495465"/>
            <a:ext cx="1828800" cy="3048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AGE</a:t>
            </a:r>
            <a:endParaRPr lang="en-US" sz="2400" dirty="0"/>
          </a:p>
        </p:txBody>
      </p:sp>
      <p:pic>
        <p:nvPicPr>
          <p:cNvPr id="8" name="Image 2" descr="https://pitch-assets-ccb95893-de3f-4266-973c-20049231b248.s3.eu-west-1.amazonaws.com/49be577d-55d3-43ed-80ea-5e0b3659f998?pitch-bytes=21414&amp;pitch-content-type=image%2Fpng">    </p:cNvPr>
          <p:cNvPicPr>
            <a:picLocks noChangeAspect="1"/>
          </p:cNvPicPr>
          <p:nvPr/>
        </p:nvPicPr>
        <p:blipFill>
          <a:blip r:embed="rId3">
            <a:alphaModFix amt="80000"/>
          </a:blip>
          <a:srcRect l="7926" r="7926" t="6898" b="6898"/>
          <a:stretch/>
        </p:blipFill>
        <p:spPr>
          <a:xfrm>
            <a:off x="4581155" y="801786"/>
            <a:ext cx="3636836" cy="1545201"/>
          </a:xfrm>
          <a:prstGeom prst="rect">
            <a:avLst/>
          </a:prstGeom>
          <a:effectLst>
            <a:outerShdw sx="100000" sy="100000" kx="0" ky="0" algn="bl" rotWithShape="0" blurRad="152400" dist="50800" dir="3780000">
              <a:srgbClr val="000000">
                <a:alpha val="60000"/>
              </a:srgbClr>
            </a:outerShdw>
          </a:effectLst>
        </p:spPr>
      </p:pic>
      <p:sp>
        <p:nvSpPr>
          <p:cNvPr id="9" name="Text 3"/>
          <p:cNvSpPr/>
          <p:nvPr/>
        </p:nvSpPr>
        <p:spPr>
          <a:xfrm>
            <a:off x="4577829" y="497745"/>
            <a:ext cx="1828800" cy="3048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GENDER</a:t>
            </a:r>
            <a:endParaRPr lang="en-US" sz="2400" dirty="0"/>
          </a:p>
        </p:txBody>
      </p:sp>
      <p:pic>
        <p:nvPicPr>
          <p:cNvPr id="10" name="Image 3" descr="https://pitch-assets-ccb95893-de3f-4266-973c-20049231b248.s3.eu-west-1.amazonaws.com/cd4c427a-3dba-44ae-b3ed-b62e8a06dad8?pitch-bytes=26649&amp;pitch-content-type=image%2Fpng">    </p:cNvPr>
          <p:cNvPicPr>
            <a:picLocks noChangeAspect="1"/>
          </p:cNvPicPr>
          <p:nvPr/>
        </p:nvPicPr>
        <p:blipFill>
          <a:blip r:embed="rId4">
            <a:alphaModFix amt="80000"/>
          </a:blip>
          <a:srcRect l="3681" r="3681" t="164" b="164"/>
          <a:stretch/>
        </p:blipFill>
        <p:spPr>
          <a:xfrm>
            <a:off x="666833" y="3042895"/>
            <a:ext cx="3081468" cy="1532113"/>
          </a:xfrm>
          <a:prstGeom prst="rect">
            <a:avLst/>
          </a:prstGeom>
          <a:effectLst>
            <a:outerShdw sx="100000" sy="100000" kx="0" ky="0" algn="bl" rotWithShape="0" blurRad="152400" dist="50800" dir="3780000">
              <a:srgbClr val="000000">
                <a:alpha val="60000"/>
              </a:srgbClr>
            </a:outerShdw>
          </a:effectLst>
        </p:spPr>
      </p:pic>
      <p:pic>
        <p:nvPicPr>
          <p:cNvPr id="11" name="Image 4" descr="https://pitch-assets-ccb95893-de3f-4266-973c-20049231b248.s3.eu-west-1.amazonaws.com/3ad6314b-dc85-4f66-bbfb-667864db4757?pitch-bytes=49744&amp;pitch-content-type=image%2Fpng">    </p:cNvPr>
          <p:cNvPicPr>
            <a:picLocks noChangeAspect="1"/>
          </p:cNvPicPr>
          <p:nvPr/>
        </p:nvPicPr>
        <p:blipFill>
          <a:blip r:embed="rId5">
            <a:alphaModFix amt="80000"/>
          </a:blip>
          <a:srcRect l="4962" r="4962" t="0" b="0"/>
          <a:stretch/>
        </p:blipFill>
        <p:spPr>
          <a:xfrm>
            <a:off x="4581166" y="3042895"/>
            <a:ext cx="3636825" cy="1532113"/>
          </a:xfrm>
          <a:prstGeom prst="rect">
            <a:avLst/>
          </a:prstGeom>
          <a:effectLst>
            <a:outerShdw sx="100000" sy="100000" kx="0" ky="0" algn="bl" rotWithShape="0" blurRad="152400" dist="50800" dir="3780000">
              <a:srgbClr val="000000">
                <a:alpha val="60000"/>
              </a:srgbClr>
            </a:outerShdw>
          </a:effectLst>
        </p:spPr>
      </p:pic>
      <p:sp>
        <p:nvSpPr>
          <p:cNvPr id="12" name="Text 4"/>
          <p:cNvSpPr/>
          <p:nvPr/>
        </p:nvSpPr>
        <p:spPr>
          <a:xfrm>
            <a:off x="4572782" y="2424285"/>
            <a:ext cx="4572000" cy="18288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What influence THE choice of purchase the most</a:t>
            </a:r>
            <a:endParaRPr lang="en-US" sz="2400" dirty="0"/>
          </a:p>
          <a:p>
            <a:pPr algn="l">
              <a:lnSpc>
                <a:spcPts val="2400"/>
              </a:lnSpc>
            </a:pPr>
            <a:endParaRPr lang="en-US" sz="2400" dirty="0"/>
          </a:p>
          <a:p>
            <a:pPr algn="l">
              <a:lnSpc>
                <a:spcPts val="2400"/>
              </a:lnSpc>
            </a:pPr>
            <a:endParaRPr lang="en-US" sz="2400" dirty="0"/>
          </a:p>
          <a:p>
            <a:pPr algn="l">
              <a:lnSpc>
                <a:spcPts val="2400"/>
              </a:lnSpc>
            </a:pPr>
            <a:endParaRPr lang="en-US" sz="2400" dirty="0"/>
          </a:p>
          <a:p>
            <a:pPr algn="l">
              <a:lnSpc>
                <a:spcPts val="2400"/>
              </a:lnSpc>
            </a:pPr>
            <a:endParaRPr lang="en-US" sz="2400" dirty="0"/>
          </a:p>
        </p:txBody>
      </p:sp>
      <p:pic>
        <p:nvPicPr>
          <p:cNvPr id="13" name="Image 5"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71714"/>
        </a:solidFill>
      </p:bgPr>
    </p:bg>
    <p:spTree>
      <p:nvGrpSpPr>
        <p:cNvPr id="1" name=""/>
        <p:cNvGrpSpPr/>
        <p:nvPr/>
      </p:nvGrpSpPr>
      <p:grpSpPr>
        <a:xfrm>
          <a:off x="0" y="0"/>
          <a:ext cx="0" cy="0"/>
          <a:chOff x="0" y="0"/>
          <a:chExt cx="0" cy="0"/>
        </a:xfrm>
      </p:grpSpPr>
      <p:pic>
        <p:nvPicPr>
          <p:cNvPr id="3" name="Image 0" descr="https://images.unsplash.com/photo-1523961131990-5ea7c61b2107?crop=entropy&amp;cs=tinysrgb&amp;fit=max&amp;fm=jpg&amp;ixid=M3wyMTIyMnwwfDF8c2VhcmNofDR8fFRlY2h8ZW58MHx8fHwxNzAyNDUyMjE3fDA&amp;ixlib=rb-4.0.3&amp;q=80&amp;w=1080">    </p:cNvPr>
          <p:cNvPicPr>
            <a:picLocks noChangeAspect="1"/>
          </p:cNvPicPr>
          <p:nvPr/>
        </p:nvPicPr>
        <p:blipFill>
          <a:blip r:embed="rId1"/>
          <a:srcRect l="0" r="0" t="12500" b="12500"/>
          <a:stretch/>
        </p:blipFill>
        <p:spPr>
          <a:xfrm>
            <a:off x="0" y="0"/>
            <a:ext cx="9144000" cy="5143500"/>
          </a:xfrm>
          <a:prstGeom prst="rect">
            <a:avLst/>
          </a:prstGeom>
        </p:spPr>
      </p:pic>
      <p:sp>
        <p:nvSpPr>
          <p:cNvPr id="4" name="Text 0"/>
          <p:cNvSpPr/>
          <p:nvPr/>
        </p:nvSpPr>
        <p:spPr>
          <a:xfrm>
            <a:off x="396598" y="392558"/>
            <a:ext cx="8166727" cy="4459529"/>
          </a:xfrm>
          <a:prstGeom prst="roundRect">
            <a:avLst>
              <a:gd name="adj" fmla="val 8000"/>
            </a:avLst>
          </a:prstGeom>
          <a:solidFill>
            <a:srgbClr val="FFDF65"/>
          </a:solidFill>
          <a:ln/>
        </p:spPr>
        <p:txBody>
          <a:bodyPr wrap="square" lIns="453707" tIns="526472" rIns="453707" bIns="526472" rtlCol="0" anchor="ctr"/>
          <a:lstStyle/>
          <a:p>
            <a:pPr algn="ctr">
              <a:lnSpc>
                <a:spcPts val="1560"/>
              </a:lnSpc>
            </a:pPr>
            <a:endParaRPr lang="en-US" sz="975" dirty="0"/>
          </a:p>
        </p:txBody>
      </p:sp>
      <p:pic>
        <p:nvPicPr>
          <p:cNvPr id="5" name="Image 1" descr="https://pitch-assets-ccb95893-de3f-4266-973c-20049231b248.s3.eu-west-1.amazonaws.com/ec61f767-2161-47c9-8855-d2ec1c92680b?pitch-bytes=44969&amp;pitch-content-type=image%2Fpng">    </p:cNvPr>
          <p:cNvPicPr>
            <a:picLocks noChangeAspect="1"/>
          </p:cNvPicPr>
          <p:nvPr/>
        </p:nvPicPr>
        <p:blipFill>
          <a:blip r:embed="rId2">
            <a:alphaModFix amt="90000"/>
          </a:blip>
          <a:srcRect l="0" r="0" t="0" b="0"/>
          <a:stretch/>
        </p:blipFill>
        <p:spPr>
          <a:xfrm>
            <a:off x="702766" y="1111671"/>
            <a:ext cx="3750764" cy="1313925"/>
          </a:xfrm>
          <a:prstGeom prst="rect">
            <a:avLst/>
          </a:prstGeom>
          <a:effectLst>
            <a:outerShdw sx="100000" sy="100000" kx="0" ky="0" algn="bl" rotWithShape="0" blurRad="152400" dist="50800" dir="3780000">
              <a:srgbClr val="000000">
                <a:alpha val="60000"/>
              </a:srgbClr>
            </a:outerShdw>
          </a:effectLst>
        </p:spPr>
      </p:pic>
      <p:sp>
        <p:nvSpPr>
          <p:cNvPr id="6" name="Text 1"/>
          <p:cNvSpPr/>
          <p:nvPr/>
        </p:nvSpPr>
        <p:spPr>
          <a:xfrm>
            <a:off x="705576" y="505705"/>
            <a:ext cx="3657600" cy="6096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RESEARCH ABOUT THE PRODUCT/SERVICE BEFORE TAKING PURCHASE DECISION</a:t>
            </a:r>
            <a:endParaRPr lang="en-US" sz="2400" dirty="0"/>
          </a:p>
        </p:txBody>
      </p:sp>
      <p:pic>
        <p:nvPicPr>
          <p:cNvPr id="7" name="Image 2" descr="https://pitch-assets-ccb95893-de3f-4266-973c-20049231b248.s3.eu-west-1.amazonaws.com/c3c7b9e9-5ea0-4088-bb17-9a1e7283c691?pitch-bytes=25804&amp;pitch-content-type=image%2Fpng">    </p:cNvPr>
          <p:cNvPicPr>
            <a:picLocks noChangeAspect="1"/>
          </p:cNvPicPr>
          <p:nvPr/>
        </p:nvPicPr>
        <p:blipFill>
          <a:blip r:embed="rId3">
            <a:alphaModFix amt="90000"/>
          </a:blip>
          <a:srcRect l="0" r="0" t="3888" b="3888"/>
          <a:stretch/>
        </p:blipFill>
        <p:spPr>
          <a:xfrm>
            <a:off x="5010827" y="1020392"/>
            <a:ext cx="3043770" cy="1405204"/>
          </a:xfrm>
          <a:prstGeom prst="rect">
            <a:avLst/>
          </a:prstGeom>
          <a:effectLst>
            <a:outerShdw sx="100000" sy="100000" kx="0" ky="0" algn="bl" rotWithShape="0" blurRad="152400" dist="50800" dir="3780000">
              <a:srgbClr val="000000">
                <a:alpha val="60000"/>
              </a:srgbClr>
            </a:outerShdw>
          </a:effectLst>
        </p:spPr>
      </p:pic>
      <p:sp>
        <p:nvSpPr>
          <p:cNvPr id="8" name="Text 2"/>
          <p:cNvSpPr/>
          <p:nvPr/>
        </p:nvSpPr>
        <p:spPr>
          <a:xfrm>
            <a:off x="5009158" y="661150"/>
            <a:ext cx="3657600" cy="3048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PREFER ONLINE/ OFFLINE SHOPPING</a:t>
            </a:r>
            <a:endParaRPr lang="en-US" sz="2400" dirty="0"/>
          </a:p>
        </p:txBody>
      </p:sp>
      <p:pic>
        <p:nvPicPr>
          <p:cNvPr id="9" name="Image 3" descr="https://pitch-assets-ccb95893-de3f-4266-973c-20049231b248.s3.eu-west-1.amazonaws.com/ef0a108d-8f1d-41e8-8842-2b68ed6b503a?pitch-bytes=56046&amp;pitch-content-type=image%2Fpng">    </p:cNvPr>
          <p:cNvPicPr>
            <a:picLocks noChangeAspect="1"/>
          </p:cNvPicPr>
          <p:nvPr/>
        </p:nvPicPr>
        <p:blipFill>
          <a:blip r:embed="rId4">
            <a:alphaModFix amt="90000"/>
          </a:blip>
          <a:srcRect l="0" r="0" t="0" b="0"/>
          <a:stretch/>
        </p:blipFill>
        <p:spPr>
          <a:xfrm>
            <a:off x="702766" y="3376668"/>
            <a:ext cx="3501448" cy="1200039"/>
          </a:xfrm>
          <a:prstGeom prst="rect">
            <a:avLst/>
          </a:prstGeom>
          <a:effectLst>
            <a:outerShdw sx="100000" sy="100000" kx="0" ky="0" algn="bl" rotWithShape="0" blurRad="152400" dist="50800" dir="3780000">
              <a:srgbClr val="000000">
                <a:alpha val="60000"/>
              </a:srgbClr>
            </a:outerShdw>
          </a:effectLst>
        </p:spPr>
      </p:pic>
      <p:sp>
        <p:nvSpPr>
          <p:cNvPr id="10" name="Text 3"/>
          <p:cNvSpPr/>
          <p:nvPr/>
        </p:nvSpPr>
        <p:spPr>
          <a:xfrm>
            <a:off x="697008" y="2649693"/>
            <a:ext cx="3657600" cy="6096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What kind of marketing Influence the most while doing your purchase</a:t>
            </a:r>
            <a:endParaRPr lang="en-US" sz="2400" dirty="0"/>
          </a:p>
        </p:txBody>
      </p:sp>
      <p:pic>
        <p:nvPicPr>
          <p:cNvPr id="11" name="Image 4" descr="https://pitch-assets-ccb95893-de3f-4266-973c-20049231b248.s3.eu-west-1.amazonaws.com/9d8552e2-4fc1-4b10-aefa-3c8b2dc38d2b?pitch-bytes=43659&amp;pitch-content-type=image%2Fpng">    </p:cNvPr>
          <p:cNvPicPr>
            <a:picLocks noChangeAspect="1"/>
          </p:cNvPicPr>
          <p:nvPr/>
        </p:nvPicPr>
        <p:blipFill>
          <a:blip r:embed="rId5">
            <a:alphaModFix amt="90000"/>
          </a:blip>
          <a:srcRect l="4577" r="4577" t="0" b="0"/>
          <a:stretch/>
        </p:blipFill>
        <p:spPr>
          <a:xfrm>
            <a:off x="5010827" y="3376668"/>
            <a:ext cx="3045465" cy="1202362"/>
          </a:xfrm>
          <a:prstGeom prst="rect">
            <a:avLst/>
          </a:prstGeom>
          <a:effectLst>
            <a:outerShdw sx="100000" sy="100000" kx="0" ky="0" algn="bl" rotWithShape="0" blurRad="152400" dist="50800" dir="3780000">
              <a:srgbClr val="000000">
                <a:alpha val="60000"/>
              </a:srgbClr>
            </a:outerShdw>
          </a:effectLst>
        </p:spPr>
      </p:pic>
      <p:sp>
        <p:nvSpPr>
          <p:cNvPr id="12" name="Text 4"/>
          <p:cNvSpPr/>
          <p:nvPr/>
        </p:nvSpPr>
        <p:spPr>
          <a:xfrm>
            <a:off x="5006589" y="2649693"/>
            <a:ext cx="3657600" cy="609600"/>
          </a:xfrm>
          <a:prstGeom prst="rect">
            <a:avLst/>
          </a:prstGeom>
          <a:noFill/>
          <a:ln/>
        </p:spPr>
        <p:txBody>
          <a:bodyPr wrap="square" lIns="0" tIns="0" rIns="0" bIns="0" rtlCol="0" anchor="t"/>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factors influence THE decision to shop online or in physical stores</a:t>
            </a:r>
            <a:endParaRPr lang="en-US" sz="2400" dirty="0"/>
          </a:p>
        </p:txBody>
      </p:sp>
      <p:pic>
        <p:nvPicPr>
          <p:cNvPr id="13" name="Image 5"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71714"/>
        </a:solidFill>
      </p:bgPr>
    </p:bg>
    <p:spTree>
      <p:nvGrpSpPr>
        <p:cNvPr id="1" name=""/>
        <p:cNvGrpSpPr/>
        <p:nvPr/>
      </p:nvGrpSpPr>
      <p:grpSpPr>
        <a:xfrm>
          <a:off x="0" y="0"/>
          <a:ext cx="0" cy="0"/>
          <a:chOff x="0" y="0"/>
          <a:chExt cx="0" cy="0"/>
        </a:xfrm>
      </p:grpSpPr>
      <p:pic>
        <p:nvPicPr>
          <p:cNvPr id="3" name="Image 0" descr="https://images.unsplash.com/photo-1460925895917-afdab827c52f?crop=entropy&amp;cs=tinysrgb&amp;fit=max&amp;fm=jpg&amp;ixid=M3wyMTIyMnwwfDF8c2VhcmNofDIxfHxEQVRBJTIwQ09MTEVDVElPTnxlbnwwfHx8fDE3MDI0NTQ3NTV8MA&amp;ixlib=rb-4.0.3&amp;q=80&amp;w=1080">    </p:cNvPr>
          <p:cNvPicPr>
            <a:picLocks noChangeAspect="1"/>
          </p:cNvPicPr>
          <p:nvPr/>
        </p:nvPicPr>
        <p:blipFill>
          <a:blip r:embed="rId1">
            <a:alphaModFix amt="9000"/>
          </a:blip>
          <a:srcRect l="0" r="0" t="10514" b="10514"/>
          <a:stretch/>
        </p:blipFill>
        <p:spPr>
          <a:xfrm>
            <a:off x="0" y="0"/>
            <a:ext cx="9144000" cy="5143500"/>
          </a:xfrm>
          <a:prstGeom prst="rect">
            <a:avLst/>
          </a:prstGeom>
        </p:spPr>
      </p:pic>
      <p:sp>
        <p:nvSpPr>
          <p:cNvPr id="4" name="Text 0"/>
          <p:cNvSpPr/>
          <p:nvPr/>
        </p:nvSpPr>
        <p:spPr>
          <a:xfrm>
            <a:off x="666138" y="719493"/>
            <a:ext cx="8127283" cy="3823611"/>
          </a:xfrm>
          <a:prstGeom prst="roundRect">
            <a:avLst>
              <a:gd name="adj" fmla="val 8000"/>
            </a:avLst>
          </a:prstGeom>
          <a:solidFill>
            <a:srgbClr val="FFDF65"/>
          </a:solidFill>
          <a:ln/>
        </p:spPr>
        <p:txBody>
          <a:bodyPr wrap="square" lIns="451516" tIns="451398" rIns="451516" bIns="451398" rtlCol="0" anchor="ctr"/>
          <a:lstStyle/>
          <a:p>
            <a:pPr algn="ctr">
              <a:lnSpc>
                <a:spcPts val="1560"/>
              </a:lnSpc>
            </a:pPr>
            <a:endParaRPr lang="en-US" sz="975" dirty="0"/>
          </a:p>
        </p:txBody>
      </p:sp>
      <p:pic>
        <p:nvPicPr>
          <p:cNvPr id="5" name="Image 1" descr="https://pitch-assets-ccb95893-de3f-4266-973c-20049231b248.s3.eu-west-1.amazonaws.com/e6c74251-facf-43e2-adc7-50f0701703e1?pitch-bytes=39208&amp;pitch-content-type=image%2Fpng">    </p:cNvPr>
          <p:cNvPicPr>
            <a:picLocks noChangeAspect="1"/>
          </p:cNvPicPr>
          <p:nvPr/>
        </p:nvPicPr>
        <p:blipFill>
          <a:blip r:embed="rId2">
            <a:alphaModFix amt="90000"/>
          </a:blip>
          <a:srcRect l="594" r="594" t="0" b="0"/>
          <a:stretch/>
        </p:blipFill>
        <p:spPr>
          <a:xfrm>
            <a:off x="2123267" y="1227925"/>
            <a:ext cx="4900313" cy="1659414"/>
          </a:xfrm>
          <a:prstGeom prst="rect">
            <a:avLst/>
          </a:prstGeom>
          <a:effectLst>
            <a:outerShdw sx="100000" sy="100000" kx="0" ky="0" algn="bl" rotWithShape="0" blurRad="152400" dist="50800" dir="3780000">
              <a:srgbClr val="000000">
                <a:alpha val="60000"/>
              </a:srgbClr>
            </a:outerShdw>
          </a:effectLst>
        </p:spPr>
      </p:pic>
      <p:sp>
        <p:nvSpPr>
          <p:cNvPr id="6" name="Text 1"/>
          <p:cNvSpPr/>
          <p:nvPr/>
        </p:nvSpPr>
        <p:spPr>
          <a:xfrm>
            <a:off x="995606" y="850975"/>
            <a:ext cx="4572000" cy="304800"/>
          </a:xfrm>
          <a:prstGeom prst="rect">
            <a:avLst/>
          </a:prstGeom>
          <a:noFill/>
          <a:ln/>
        </p:spPr>
        <p:txBody>
          <a:bodyPr wrap="none" lIns="0" tIns="0" rIns="0" bIns="0" rtlCol="0" anchor="t">
            <a:spAutoFit/>
          </a:bodyPr>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What factors contribute to THE brand loyalty</a:t>
            </a:r>
            <a:endParaRPr lang="en-US" sz="2400" dirty="0"/>
          </a:p>
        </p:txBody>
      </p:sp>
      <p:sp>
        <p:nvSpPr>
          <p:cNvPr id="7" name="Text 2"/>
          <p:cNvSpPr/>
          <p:nvPr/>
        </p:nvSpPr>
        <p:spPr>
          <a:xfrm>
            <a:off x="995606" y="3043950"/>
            <a:ext cx="3657600" cy="304800"/>
          </a:xfrm>
          <a:prstGeom prst="rect">
            <a:avLst/>
          </a:prstGeom>
          <a:noFill/>
          <a:ln/>
        </p:spPr>
        <p:txBody>
          <a:bodyPr wrap="none" lIns="0" tIns="0" rIns="0" bIns="0" rtlCol="0" anchor="t">
            <a:spAutoFit/>
          </a:bodyPr>
          <a:lstStyle/>
          <a:p>
            <a:pPr algn="l">
              <a:lnSpc>
                <a:spcPts val="2400"/>
              </a:lnSpc>
            </a:pPr>
            <a:r>
              <a:rPr lang="en-US" sz="2400" b="0" spc="-30" kern="0" dirty="0">
                <a:solidFill>
                  <a:srgbClr val="171714"/>
                </a:solidFill>
                <a:latin typeface="Bebas Neue" pitchFamily="34" charset="0"/>
                <a:ea typeface="Bebas Neue" pitchFamily="34" charset="-122"/>
                <a:cs typeface="Bebas Neue" pitchFamily="34" charset="-120"/>
              </a:rPr>
              <a:t>COMMON ADDITIONAL COMMENTS</a:t>
            </a:r>
            <a:endParaRPr lang="en-US" sz="2400" dirty="0"/>
          </a:p>
        </p:txBody>
      </p:sp>
      <p:sp>
        <p:nvSpPr>
          <p:cNvPr id="8" name="Text 3"/>
          <p:cNvSpPr/>
          <p:nvPr/>
        </p:nvSpPr>
        <p:spPr>
          <a:xfrm>
            <a:off x="995606" y="3173192"/>
            <a:ext cx="8229600" cy="1097161"/>
          </a:xfrm>
          <a:prstGeom prst="rect">
            <a:avLst/>
          </a:prstGeom>
          <a:noFill/>
          <a:ln/>
        </p:spPr>
        <p:txBody>
          <a:bodyPr wrap="square" lIns="0" tIns="0" rIns="0" bIns="0" rtlCol="0" anchor="t"/>
          <a:lstStyle/>
          <a:p>
            <a:pPr algn="l">
              <a:lnSpc>
                <a:spcPts val="2160"/>
              </a:lnSpc>
            </a:pPr>
            <a:endParaRPr lang="en-US" sz="1350" dirty="0"/>
          </a:p>
          <a:p>
            <a:pPr algn="l" marL="190500" indent="-190500">
              <a:lnSpc>
                <a:spcPts val="2160"/>
              </a:lnSpc>
              <a:buSzPct val="100000"/>
              <a:buChar char="☐"/>
            </a:pPr>
            <a:r>
              <a:rPr lang="en-US" sz="1400" b="0" dirty="0">
                <a:solidFill>
                  <a:srgbClr val="000000"/>
                </a:solidFill>
                <a:latin typeface="Jost" pitchFamily="34" charset="0"/>
                <a:ea typeface="Jost" pitchFamily="34" charset="-122"/>
                <a:cs typeface="Jost" pitchFamily="34" charset="-120"/>
              </a:rPr>
              <a:t>Prefer to buy online only when I am sure of the material quality and size that fits me. Otherwise, I prefer buying from store so that I can physically see the product before making the purchase.</a:t>
            </a:r>
            <a:endParaRPr lang="en-US" sz="1350" dirty="0"/>
          </a:p>
          <a:p>
            <a:pPr algn="l" marL="190500" indent="-190500">
              <a:lnSpc>
                <a:spcPts val="2160"/>
              </a:lnSpc>
              <a:buSzPct val="100000"/>
              <a:buChar char="☐"/>
            </a:pPr>
            <a:r>
              <a:rPr lang="en-US" sz="1400" b="0" dirty="0">
                <a:solidFill>
                  <a:srgbClr val="000000"/>
                </a:solidFill>
                <a:latin typeface="Jost" pitchFamily="34" charset="0"/>
                <a:ea typeface="Jost" pitchFamily="34" charset="-122"/>
                <a:cs typeface="Jost" pitchFamily="34" charset="-120"/>
              </a:rPr>
              <a:t>DiscountsPurchasing the goods in shop is better than online marketing</a:t>
            </a:r>
            <a:endParaRPr lang="en-US" sz="1350" dirty="0"/>
          </a:p>
        </p:txBody>
      </p:sp>
      <p:pic>
        <p:nvPicPr>
          <p:cNvPr id="9"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71714"/>
        </a:solidFill>
      </p:bgPr>
    </p:bg>
    <p:spTree>
      <p:nvGrpSpPr>
        <p:cNvPr id="1" name=""/>
        <p:cNvGrpSpPr/>
        <p:nvPr/>
      </p:nvGrpSpPr>
      <p:grpSpPr>
        <a:xfrm>
          <a:off x="0" y="0"/>
          <a:ext cx="0" cy="0"/>
          <a:chOff x="0" y="0"/>
          <a:chExt cx="0" cy="0"/>
        </a:xfrm>
      </p:grpSpPr>
      <p:sp>
        <p:nvSpPr>
          <p:cNvPr id="3" name="Text 0"/>
          <p:cNvSpPr/>
          <p:nvPr/>
        </p:nvSpPr>
        <p:spPr>
          <a:xfrm>
            <a:off x="3844327" y="477706"/>
            <a:ext cx="4379891" cy="4123395"/>
          </a:xfrm>
          <a:prstGeom prst="roundRect">
            <a:avLst>
              <a:gd name="adj" fmla="val 4780"/>
            </a:avLst>
          </a:prstGeom>
          <a:solidFill>
            <a:srgbClr val="FFDF65"/>
          </a:solidFill>
          <a:ln/>
        </p:spPr>
        <p:txBody>
          <a:bodyPr wrap="square" lIns="243327" tIns="486790" rIns="243327" bIns="486790" rtlCol="0" anchor="ctr"/>
          <a:lstStyle/>
          <a:p>
            <a:pPr algn="ctr">
              <a:lnSpc>
                <a:spcPts val="1560"/>
              </a:lnSpc>
            </a:pPr>
            <a:endParaRPr lang="en-US" sz="975" dirty="0"/>
          </a:p>
        </p:txBody>
      </p:sp>
      <p:sp>
        <p:nvSpPr>
          <p:cNvPr id="4" name="Shape 1"/>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pic>
        <p:nvPicPr>
          <p:cNvPr id="5" name="Image 0" descr="https://pitch-assets-ccb95893-de3f-4266-973c-20049231b248.s3.eu-west-1.amazonaws.com/807cc332-a7c0-44c8-bc5c-e5e6164daf3a?pitch-bytes=2486071&amp;pitch-content-type=image%2Fpng">    </p:cNvPr>
          <p:cNvPicPr>
            <a:picLocks noChangeAspect="1"/>
          </p:cNvPicPr>
          <p:nvPr/>
        </p:nvPicPr>
        <p:blipFill>
          <a:blip r:embed="rId1"/>
          <a:srcRect l="7002" r="51506" t="0" b="0"/>
          <a:stretch/>
        </p:blipFill>
        <p:spPr>
          <a:xfrm>
            <a:off x="196839" y="210949"/>
            <a:ext cx="3476625" cy="4714875"/>
          </a:xfrm>
          <a:prstGeom prst="rect">
            <a:avLst/>
          </a:prstGeom>
        </p:spPr>
      </p:pic>
      <p:sp>
        <p:nvSpPr>
          <p:cNvPr id="6" name="Text 2"/>
          <p:cNvSpPr/>
          <p:nvPr/>
        </p:nvSpPr>
        <p:spPr>
          <a:xfrm>
            <a:off x="3995808" y="589467"/>
            <a:ext cx="5486400" cy="523875"/>
          </a:xfrm>
          <a:prstGeom prst="rect">
            <a:avLst/>
          </a:prstGeom>
          <a:noFill/>
          <a:ln/>
        </p:spPr>
        <p:txBody>
          <a:bodyPr wrap="square" lIns="0" tIns="0" rIns="0" bIns="0" rtlCol="0" anchor="t"/>
          <a:lstStyle/>
          <a:p>
            <a:pPr algn="l">
              <a:lnSpc>
                <a:spcPts val="4125"/>
              </a:lnSpc>
            </a:pPr>
            <a:r>
              <a:rPr lang="en-US" sz="4100" b="0" dirty="0">
                <a:solidFill>
                  <a:srgbClr val="171714"/>
                </a:solidFill>
                <a:latin typeface="Bebas Neue" pitchFamily="34" charset="0"/>
                <a:ea typeface="Bebas Neue" pitchFamily="34" charset="-122"/>
                <a:cs typeface="Bebas Neue" pitchFamily="34" charset="-120"/>
              </a:rPr>
              <a:t>Conclusion</a:t>
            </a:r>
            <a:endParaRPr lang="en-US" sz="4125" dirty="0"/>
          </a:p>
        </p:txBody>
      </p:sp>
      <p:sp>
        <p:nvSpPr>
          <p:cNvPr id="7" name="Text 3"/>
          <p:cNvSpPr/>
          <p:nvPr/>
        </p:nvSpPr>
        <p:spPr>
          <a:xfrm>
            <a:off x="3993410" y="1199404"/>
            <a:ext cx="4572000" cy="3200177"/>
          </a:xfrm>
          <a:prstGeom prst="rect">
            <a:avLst/>
          </a:prstGeom>
          <a:noFill/>
          <a:ln/>
        </p:spPr>
        <p:txBody>
          <a:bodyPr wrap="square" lIns="0" tIns="0" rIns="0" bIns="0" rtlCol="0" anchor="t"/>
          <a:lstStyle/>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In conclusion, this study has provided significant insights into the impact of marketing strategies on consumer purchase decisions. Key findings indicate that digital marketing strategies, particularly those leveraging social media engagement and personalized content, exert a considerable influence on consumer purchasing behavior.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The data suggest that traditional marketing methods, while still valuable for brand awareness, are less effective than digital methods in driving immediate purchases.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The research supports and extends the theoretical frameworks of the Theory of Reasoned Action and the Technology Acceptance Model, emphasizing the importance of attitudinal factors and perceived ease of use in the digital marketing context.</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Investing in digital marketing capabilities, focusing on user-generated content, and personalizing consumer interactions stand out as key strategies for modern marketing success.</a:t>
            </a:r>
            <a:endParaRPr lang="en-US" sz="105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71714"/>
        </a:solidFill>
      </p:bgPr>
    </p:bg>
    <p:spTree>
      <p:nvGrpSpPr>
        <p:cNvPr id="1" name=""/>
        <p:cNvGrpSpPr/>
        <p:nvPr/>
      </p:nvGrpSpPr>
      <p:grpSpPr>
        <a:xfrm>
          <a:off x="0" y="0"/>
          <a:ext cx="0" cy="0"/>
          <a:chOff x="0" y="0"/>
          <a:chExt cx="0" cy="0"/>
        </a:xfrm>
      </p:grpSpPr>
      <p:pic>
        <p:nvPicPr>
          <p:cNvPr id="3" name="Image 0" descr="https://images.unsplash.com/photo-1472289065668-ce650ac443d2?crop=entropy&amp;cs=tinysrgb&amp;fit=max&amp;fm=jpg&amp;ixid=M3wyMTIyMnwwfDF8c2VhcmNofDM0fHxkYXRhfGVufDB8fHx8MTcwMjQ5ODYwNnww&amp;ixlib=rb-4.0.3&amp;q=80&amp;w=1080">    </p:cNvPr>
          <p:cNvPicPr>
            <a:picLocks noChangeAspect="1"/>
          </p:cNvPicPr>
          <p:nvPr/>
        </p:nvPicPr>
        <p:blipFill>
          <a:blip r:embed="rId1"/>
          <a:srcRect l="0" r="0" t="7869" b="7869"/>
          <a:stretch/>
        </p:blipFill>
        <p:spPr>
          <a:xfrm>
            <a:off x="0" y="0"/>
            <a:ext cx="9144000" cy="5143500"/>
          </a:xfrm>
          <a:prstGeom prst="rect">
            <a:avLst/>
          </a:prstGeom>
        </p:spPr>
      </p:pic>
      <p:sp>
        <p:nvSpPr>
          <p:cNvPr id="4" name="Shape 0"/>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5" name="Text 1"/>
          <p:cNvSpPr/>
          <p:nvPr/>
        </p:nvSpPr>
        <p:spPr>
          <a:xfrm>
            <a:off x="3688768" y="1847770"/>
            <a:ext cx="4572000" cy="1452563"/>
          </a:xfrm>
          <a:prstGeom prst="rect">
            <a:avLst/>
          </a:prstGeom>
          <a:noFill/>
          <a:ln/>
          <a:effectLst>
            <a:outerShdw sx="100000" sy="100000" kx="0" ky="0" algn="bl" rotWithShape="0" blurRad="127000" dist="38100" dir="3600000">
              <a:srgbClr val="000000">
                <a:alpha val="20000"/>
              </a:srgbClr>
            </a:outerShdw>
          </a:effectLst>
        </p:spPr>
        <p:txBody>
          <a:bodyPr wrap="none" lIns="0" tIns="0" rIns="0" bIns="0" rtlCol="0" anchor="t">
            <a:spAutoFit/>
          </a:bodyPr>
          <a:lstStyle/>
          <a:p>
            <a:pPr algn="l">
              <a:lnSpc>
                <a:spcPts val="11438"/>
              </a:lnSpc>
            </a:pPr>
            <a:r>
              <a:rPr lang="en-US" sz="11400" b="0" spc="-30" kern="0" dirty="0">
                <a:solidFill>
                  <a:srgbClr val="171714"/>
                </a:solidFill>
                <a:latin typeface="Bebas Neue" pitchFamily="34" charset="0"/>
                <a:ea typeface="Bebas Neue" pitchFamily="34" charset="-122"/>
                <a:cs typeface="Bebas Neue" pitchFamily="34" charset="-120"/>
              </a:rPr>
              <a:t>thank you</a:t>
            </a:r>
            <a:endParaRPr lang="en-US" sz="11438"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71714"/>
        </a:solidFill>
      </p:bgPr>
    </p:bg>
    <p:spTree>
      <p:nvGrpSpPr>
        <p:cNvPr id="1" name=""/>
        <p:cNvGrpSpPr/>
        <p:nvPr/>
      </p:nvGrpSpPr>
      <p:grpSpPr>
        <a:xfrm>
          <a:off x="0" y="0"/>
          <a:ext cx="0" cy="0"/>
          <a:chOff x="0" y="0"/>
          <a:chExt cx="0" cy="0"/>
        </a:xfrm>
      </p:grpSpPr>
      <p:sp>
        <p:nvSpPr>
          <p:cNvPr id="3" name="Text 0"/>
          <p:cNvSpPr/>
          <p:nvPr/>
        </p:nvSpPr>
        <p:spPr>
          <a:xfrm>
            <a:off x="3530810" y="475838"/>
            <a:ext cx="5250544" cy="4383518"/>
          </a:xfrm>
          <a:prstGeom prst="roundRect">
            <a:avLst>
              <a:gd name="adj" fmla="val 5390"/>
            </a:avLst>
          </a:prstGeom>
          <a:solidFill>
            <a:srgbClr val="FFDF65"/>
          </a:solidFill>
          <a:ln/>
        </p:spPr>
        <p:txBody>
          <a:bodyPr wrap="square" lIns="291697" tIns="517499" rIns="291697" bIns="517499" rtlCol="0" anchor="ctr"/>
          <a:lstStyle/>
          <a:p>
            <a:pPr algn="ctr">
              <a:lnSpc>
                <a:spcPts val="1560"/>
              </a:lnSpc>
            </a:pPr>
            <a:endParaRPr lang="en-US" sz="975" dirty="0"/>
          </a:p>
        </p:txBody>
      </p:sp>
      <p:sp>
        <p:nvSpPr>
          <p:cNvPr id="4" name="Text 1"/>
          <p:cNvSpPr/>
          <p:nvPr/>
        </p:nvSpPr>
        <p:spPr>
          <a:xfrm>
            <a:off x="3734675" y="856116"/>
            <a:ext cx="5486400" cy="3429000"/>
          </a:xfrm>
          <a:prstGeom prst="rect">
            <a:avLst/>
          </a:prstGeom>
          <a:noFill/>
          <a:ln/>
        </p:spPr>
        <p:txBody>
          <a:bodyPr wrap="square" lIns="0" tIns="0" rIns="0" bIns="0" rtlCol="0" anchor="t"/>
          <a:lstStyle/>
          <a:p>
            <a:pPr algn="l">
              <a:lnSpc>
                <a:spcPts val="1800"/>
              </a:lnSpc>
            </a:pPr>
            <a:r>
              <a:rPr lang="en-US" sz="1800" b="0" dirty="0">
                <a:solidFill>
                  <a:srgbClr val="171714"/>
                </a:solidFill>
                <a:latin typeface="Alegreya" pitchFamily="34" charset="0"/>
                <a:ea typeface="Alegreya" pitchFamily="34" charset="-122"/>
                <a:cs typeface="Alegreya" pitchFamily="34" charset="-120"/>
              </a:rPr>
              <a:t>01_ Introduction </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02_ The background of the data</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03_ The research objective</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04_ Research problem</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05_ Literature review and the potential contribution</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06_ The proposed research method</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07_ Managerial Implication</a:t>
            </a:r>
            <a:endParaRPr lang="en-US" sz="1800" dirty="0"/>
          </a:p>
          <a:p>
            <a:pPr algn="l">
              <a:lnSpc>
                <a:spcPts val="1800"/>
              </a:lnSpc>
            </a:pPr>
            <a:endParaRPr lang="en-US" sz="1800" dirty="0"/>
          </a:p>
          <a:p>
            <a:pPr algn="l">
              <a:lnSpc>
                <a:spcPts val="1800"/>
              </a:lnSpc>
            </a:pPr>
            <a:r>
              <a:rPr lang="en-US" sz="1800" b="0" dirty="0">
                <a:solidFill>
                  <a:srgbClr val="171714"/>
                </a:solidFill>
                <a:latin typeface="Alegreya" pitchFamily="34" charset="0"/>
                <a:ea typeface="Alegreya" pitchFamily="34" charset="-122"/>
                <a:cs typeface="Alegreya" pitchFamily="34" charset="-120"/>
              </a:rPr>
              <a:t>08_ Conclusion</a:t>
            </a:r>
            <a:endParaRPr lang="en-US" sz="1800" dirty="0"/>
          </a:p>
        </p:txBody>
      </p:sp>
      <p:sp>
        <p:nvSpPr>
          <p:cNvPr id="5" name="Text 2"/>
          <p:cNvSpPr/>
          <p:nvPr/>
        </p:nvSpPr>
        <p:spPr>
          <a:xfrm>
            <a:off x="771369" y="1812685"/>
            <a:ext cx="2743200" cy="762000"/>
          </a:xfrm>
          <a:prstGeom prst="rect">
            <a:avLst/>
          </a:prstGeom>
          <a:noFill/>
          <a:ln/>
        </p:spPr>
        <p:txBody>
          <a:bodyPr wrap="square" lIns="0" tIns="0" rIns="0" bIns="0" rtlCol="0" anchor="t"/>
          <a:lstStyle/>
          <a:p>
            <a:pPr algn="l">
              <a:lnSpc>
                <a:spcPts val="3000"/>
              </a:lnSpc>
            </a:pPr>
            <a:r>
              <a:rPr lang="en-US" sz="3000" b="1" spc="-30" kern="0" dirty="0">
                <a:solidFill>
                  <a:srgbClr val="FFFFFF"/>
                </a:solidFill>
                <a:latin typeface="Asul" pitchFamily="34" charset="0"/>
                <a:ea typeface="Asul" pitchFamily="34" charset="-122"/>
                <a:cs typeface="Asul" pitchFamily="34" charset="-120"/>
              </a:rPr>
              <a:t>Table of Contents</a:t>
            </a:r>
            <a:endParaRPr lang="en-US" sz="30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71714"/>
        </a:solidFill>
      </p:bgPr>
    </p:bg>
    <p:spTree>
      <p:nvGrpSpPr>
        <p:cNvPr id="1" name=""/>
        <p:cNvGrpSpPr/>
        <p:nvPr/>
      </p:nvGrpSpPr>
      <p:grpSpPr>
        <a:xfrm>
          <a:off x="0" y="0"/>
          <a:ext cx="0" cy="0"/>
          <a:chOff x="0" y="0"/>
          <a:chExt cx="0" cy="0"/>
        </a:xfrm>
      </p:grpSpPr>
      <p:pic>
        <p:nvPicPr>
          <p:cNvPr id="3" name="Image 0" descr="https://images.unsplash.com/photo-1551288049-bebda4e38f71?crop=entropy&amp;cs=tinysrgb&amp;fit=max&amp;fm=jpg&amp;ixid=M3wyMTIyMnwwfDF8c2VhcmNofDJ8fG1hcmtldGluZyUyMHN0cmF0ZWd5fGVufDB8fHx8MTcwMjQ0Nzc0NHww&amp;ixlib=rb-4.0.3&amp;q=80&amp;w=1080">    </p:cNvPr>
          <p:cNvPicPr>
            <a:picLocks noChangeAspect="1"/>
          </p:cNvPicPr>
          <p:nvPr/>
        </p:nvPicPr>
        <p:blipFill>
          <a:blip r:embed="rId1">
            <a:alphaModFix amt="27000"/>
          </a:blip>
          <a:srcRect l="0" r="0" t="7817" b="7817"/>
          <a:stretch/>
        </p:blipFill>
        <p:spPr>
          <a:xfrm>
            <a:off x="0" y="0"/>
            <a:ext cx="9144000" cy="5143500"/>
          </a:xfrm>
          <a:prstGeom prst="rect">
            <a:avLst/>
          </a:prstGeom>
        </p:spPr>
      </p:pic>
      <p:sp>
        <p:nvSpPr>
          <p:cNvPr id="4" name="Shape 0"/>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5" name="Text 1"/>
          <p:cNvSpPr/>
          <p:nvPr/>
        </p:nvSpPr>
        <p:spPr>
          <a:xfrm>
            <a:off x="563128" y="1926319"/>
            <a:ext cx="2432440" cy="2482957"/>
          </a:xfrm>
          <a:prstGeom prst="roundRect">
            <a:avLst>
              <a:gd name="adj" fmla="val 4500"/>
            </a:avLst>
          </a:prstGeom>
          <a:solidFill>
            <a:srgbClr val="FFF1B9"/>
          </a:solidFill>
          <a:ln/>
          <a:effectLst>
            <a:outerShdw sx="100000" sy="100000" kx="0" ky="0" algn="bl" rotWithShape="0" blurRad="127000" dist="38100" dir="3600000">
              <a:srgbClr val="000000">
                <a:alpha val="15000"/>
              </a:srgbClr>
            </a:outerShdw>
          </a:effectLst>
        </p:spPr>
        <p:txBody>
          <a:bodyPr wrap="square" lIns="135136" tIns="293127" rIns="135136" bIns="293127" rtlCol="0" anchor="ctr"/>
          <a:lstStyle/>
          <a:p>
            <a:pPr algn="ctr">
              <a:lnSpc>
                <a:spcPts val="1560"/>
              </a:lnSpc>
            </a:pPr>
            <a:endParaRPr lang="en-US" sz="975" dirty="0"/>
          </a:p>
        </p:txBody>
      </p:sp>
      <p:sp>
        <p:nvSpPr>
          <p:cNvPr id="6" name="Shape 2"/>
          <p:cNvSpPr/>
          <p:nvPr/>
        </p:nvSpPr>
        <p:spPr>
          <a:xfrm>
            <a:off x="3274030" y="1926319"/>
            <a:ext cx="2375176" cy="2482957"/>
          </a:xfrm>
          <a:prstGeom prst="roundRect">
            <a:avLst>
              <a:gd name="adj" fmla="val 4500"/>
            </a:avLst>
          </a:prstGeom>
          <a:solidFill>
            <a:srgbClr val="FEE783"/>
          </a:solidFill>
          <a:ln/>
          <a:effectLst>
            <a:outerShdw sx="100000" sy="100000" kx="0" ky="0" algn="bl" rotWithShape="0" blurRad="127000" dist="38100" dir="3600000">
              <a:srgbClr val="000000">
                <a:alpha val="15000"/>
              </a:srgbClr>
            </a:outerShdw>
          </a:effectLst>
        </p:spPr>
      </p:sp>
      <p:sp>
        <p:nvSpPr>
          <p:cNvPr id="7" name="Text 3"/>
          <p:cNvSpPr/>
          <p:nvPr/>
        </p:nvSpPr>
        <p:spPr>
          <a:xfrm>
            <a:off x="5840301" y="1926319"/>
            <a:ext cx="2303710" cy="2482957"/>
          </a:xfrm>
          <a:prstGeom prst="roundRect">
            <a:avLst>
              <a:gd name="adj" fmla="val 4500"/>
            </a:avLst>
          </a:prstGeom>
          <a:solidFill>
            <a:srgbClr val="FFDF65"/>
          </a:solidFill>
          <a:ln/>
          <a:effectLst>
            <a:outerShdw sx="100000" sy="100000" kx="0" ky="0" algn="bl" rotWithShape="0" blurRad="127000" dist="38100" dir="3600000">
              <a:srgbClr val="000000">
                <a:alpha val="15000"/>
              </a:srgbClr>
            </a:outerShdw>
          </a:effectLst>
        </p:spPr>
        <p:txBody>
          <a:bodyPr wrap="square" lIns="127984" tIns="293127" rIns="127984" bIns="293127" rtlCol="0" anchor="ctr"/>
          <a:lstStyle/>
          <a:p>
            <a:pPr algn="ctr">
              <a:lnSpc>
                <a:spcPts val="1560"/>
              </a:lnSpc>
            </a:pPr>
            <a:endParaRPr lang="en-US" sz="975" dirty="0"/>
          </a:p>
        </p:txBody>
      </p:sp>
      <p:sp>
        <p:nvSpPr>
          <p:cNvPr id="8" name="Text 4"/>
          <p:cNvSpPr/>
          <p:nvPr/>
        </p:nvSpPr>
        <p:spPr>
          <a:xfrm>
            <a:off x="563453" y="477706"/>
            <a:ext cx="5486400" cy="571500"/>
          </a:xfrm>
          <a:prstGeom prst="rect">
            <a:avLst/>
          </a:prstGeom>
          <a:noFill/>
          <a:ln/>
        </p:spPr>
        <p:txBody>
          <a:bodyPr wrap="square" lIns="0" tIns="0" rIns="0" bIns="0" rtlCol="0" anchor="t"/>
          <a:lstStyle/>
          <a:p>
            <a:pPr algn="l">
              <a:lnSpc>
                <a:spcPts val="4500"/>
              </a:lnSpc>
            </a:pPr>
            <a:r>
              <a:rPr lang="en-US" sz="4500" b="0" dirty="0">
                <a:solidFill>
                  <a:srgbClr val="FFFFFF"/>
                </a:solidFill>
                <a:latin typeface="Bebas Neue" pitchFamily="34" charset="0"/>
                <a:ea typeface="Bebas Neue" pitchFamily="34" charset="-122"/>
                <a:cs typeface="Bebas Neue" pitchFamily="34" charset="-120"/>
              </a:rPr>
              <a:t>Introduction</a:t>
            </a:r>
            <a:endParaRPr lang="en-US" sz="4500" dirty="0"/>
          </a:p>
        </p:txBody>
      </p:sp>
      <p:sp>
        <p:nvSpPr>
          <p:cNvPr id="9" name="Text 5"/>
          <p:cNvSpPr/>
          <p:nvPr/>
        </p:nvSpPr>
        <p:spPr>
          <a:xfrm>
            <a:off x="676592" y="2107772"/>
            <a:ext cx="2743200" cy="523875"/>
          </a:xfrm>
          <a:prstGeom prst="rect">
            <a:avLst/>
          </a:prstGeom>
          <a:noFill/>
          <a:ln/>
        </p:spPr>
        <p:txBody>
          <a:bodyPr wrap="square" lIns="0" tIns="0" rIns="0" bIns="0" rtlCol="0" anchor="t"/>
          <a:lstStyle/>
          <a:p>
            <a:pPr algn="l">
              <a:lnSpc>
                <a:spcPts val="4125"/>
              </a:lnSpc>
            </a:pPr>
            <a:r>
              <a:rPr lang="en-US" sz="4100" b="0" dirty="0">
                <a:solidFill>
                  <a:srgbClr val="000000"/>
                </a:solidFill>
                <a:latin typeface="Bebas Neue" pitchFamily="34" charset="0"/>
                <a:ea typeface="Bebas Neue" pitchFamily="34" charset="-122"/>
                <a:cs typeface="Bebas Neue" pitchFamily="34" charset="-120"/>
              </a:rPr>
              <a:t>q1</a:t>
            </a:r>
            <a:endParaRPr lang="en-US" sz="4125" dirty="0"/>
          </a:p>
        </p:txBody>
      </p:sp>
      <p:sp>
        <p:nvSpPr>
          <p:cNvPr id="10" name="Text 6"/>
          <p:cNvSpPr/>
          <p:nvPr/>
        </p:nvSpPr>
        <p:spPr>
          <a:xfrm>
            <a:off x="3336804" y="2105240"/>
            <a:ext cx="2743200" cy="523875"/>
          </a:xfrm>
          <a:prstGeom prst="rect">
            <a:avLst/>
          </a:prstGeom>
          <a:noFill/>
          <a:ln/>
        </p:spPr>
        <p:txBody>
          <a:bodyPr wrap="square" lIns="0" tIns="0" rIns="0" bIns="0" rtlCol="0" anchor="t"/>
          <a:lstStyle/>
          <a:p>
            <a:pPr algn="l">
              <a:lnSpc>
                <a:spcPts val="4125"/>
              </a:lnSpc>
            </a:pPr>
            <a:r>
              <a:rPr lang="en-US" sz="4100" b="0" dirty="0">
                <a:solidFill>
                  <a:srgbClr val="000000"/>
                </a:solidFill>
                <a:latin typeface="Bebas Neue" pitchFamily="34" charset="0"/>
                <a:ea typeface="Bebas Neue" pitchFamily="34" charset="-122"/>
                <a:cs typeface="Bebas Neue" pitchFamily="34" charset="-120"/>
              </a:rPr>
              <a:t>q2</a:t>
            </a:r>
            <a:endParaRPr lang="en-US" sz="4125" dirty="0"/>
          </a:p>
        </p:txBody>
      </p:sp>
      <p:sp>
        <p:nvSpPr>
          <p:cNvPr id="11" name="Text 7"/>
          <p:cNvSpPr/>
          <p:nvPr/>
        </p:nvSpPr>
        <p:spPr>
          <a:xfrm>
            <a:off x="5903999" y="2107773"/>
            <a:ext cx="2743200" cy="523875"/>
          </a:xfrm>
          <a:prstGeom prst="rect">
            <a:avLst/>
          </a:prstGeom>
          <a:noFill/>
          <a:ln/>
        </p:spPr>
        <p:txBody>
          <a:bodyPr wrap="square" lIns="0" tIns="0" rIns="0" bIns="0" rtlCol="0" anchor="t"/>
          <a:lstStyle/>
          <a:p>
            <a:pPr algn="l">
              <a:lnSpc>
                <a:spcPts val="4125"/>
              </a:lnSpc>
            </a:pPr>
            <a:r>
              <a:rPr lang="en-US" sz="4100" b="0" dirty="0">
                <a:solidFill>
                  <a:srgbClr val="000000"/>
                </a:solidFill>
                <a:latin typeface="Bebas Neue" pitchFamily="34" charset="0"/>
                <a:ea typeface="Bebas Neue" pitchFamily="34" charset="-122"/>
                <a:cs typeface="Bebas Neue" pitchFamily="34" charset="-120"/>
              </a:rPr>
              <a:t>q3</a:t>
            </a:r>
            <a:endParaRPr lang="en-US" sz="4125" dirty="0"/>
          </a:p>
        </p:txBody>
      </p:sp>
      <p:sp>
        <p:nvSpPr>
          <p:cNvPr id="12" name="Text 8"/>
          <p:cNvSpPr/>
          <p:nvPr/>
        </p:nvSpPr>
        <p:spPr>
          <a:xfrm>
            <a:off x="3369205" y="2693882"/>
            <a:ext cx="2743200" cy="1462683"/>
          </a:xfrm>
          <a:prstGeom prst="rect">
            <a:avLst/>
          </a:prstGeom>
          <a:noFill/>
          <a:ln/>
        </p:spPr>
        <p:txBody>
          <a:bodyPr wrap="square" lIns="0" tIns="0" rIns="0" bIns="0" rtlCol="0" anchor="b"/>
          <a:lstStyle/>
          <a:p>
            <a:pPr algn="l">
              <a:lnSpc>
                <a:spcPts val="1920"/>
              </a:lnSpc>
            </a:pPr>
            <a:r>
              <a:rPr lang="en-US" sz="1200" b="0" dirty="0">
                <a:solidFill>
                  <a:srgbClr val="171714"/>
                </a:solidFill>
                <a:latin typeface="Jost" pitchFamily="34" charset="0"/>
                <a:ea typeface="Jost" pitchFamily="34" charset="-122"/>
                <a:cs typeface="Jost" pitchFamily="34" charset="-120"/>
              </a:rPr>
              <a:t>               </a:t>
            </a:r>
            <a:endParaRPr lang="en-US" sz="1200" dirty="0"/>
          </a:p>
          <a:p>
            <a:pPr algn="l">
              <a:lnSpc>
                <a:spcPts val="1920"/>
              </a:lnSpc>
            </a:pPr>
            <a:r>
              <a:rPr lang="en-US" sz="1200" b="0" dirty="0">
                <a:solidFill>
                  <a:srgbClr val="171714"/>
                </a:solidFill>
                <a:latin typeface="Jost" pitchFamily="34" charset="0"/>
                <a:ea typeface="Jost" pitchFamily="34" charset="-122"/>
                <a:cs typeface="Jost" pitchFamily="34" charset="-120"/>
              </a:rPr>
              <a:t>Investigate and learn about the tactics that businesses use to convince customers to purchase their products. </a:t>
            </a:r>
            <a:endParaRPr lang="en-US" sz="1200" dirty="0"/>
          </a:p>
          <a:p>
            <a:pPr algn="l">
              <a:lnSpc>
                <a:spcPts val="1920"/>
              </a:lnSpc>
            </a:pPr>
            <a:endParaRPr lang="en-US" sz="1200" dirty="0"/>
          </a:p>
        </p:txBody>
      </p:sp>
      <p:sp>
        <p:nvSpPr>
          <p:cNvPr id="13" name="Text 9"/>
          <p:cNvSpPr/>
          <p:nvPr/>
        </p:nvSpPr>
        <p:spPr>
          <a:xfrm>
            <a:off x="5946771" y="2935328"/>
            <a:ext cx="2743200" cy="975122"/>
          </a:xfrm>
          <a:prstGeom prst="rect">
            <a:avLst/>
          </a:prstGeom>
          <a:noFill/>
          <a:ln/>
        </p:spPr>
        <p:txBody>
          <a:bodyPr wrap="square" lIns="0" tIns="0" rIns="0" bIns="0" rtlCol="0" anchor="t"/>
          <a:lstStyle/>
          <a:p>
            <a:pPr algn="l">
              <a:lnSpc>
                <a:spcPts val="1920"/>
              </a:lnSpc>
            </a:pPr>
            <a:r>
              <a:rPr lang="en-US" sz="1200" b="0" dirty="0">
                <a:solidFill>
                  <a:srgbClr val="000000"/>
                </a:solidFill>
                <a:latin typeface="Jost" pitchFamily="34" charset="0"/>
                <a:ea typeface="Jost" pitchFamily="34" charset="-122"/>
                <a:cs typeface="Jost" pitchFamily="34" charset="-120"/>
              </a:rPr>
              <a:t>By being aware of the tactics businesses use to promote their goods, we as consumers can modify our buying habits.</a:t>
            </a:r>
            <a:endParaRPr lang="en-US" sz="1200" dirty="0"/>
          </a:p>
        </p:txBody>
      </p:sp>
      <p:sp>
        <p:nvSpPr>
          <p:cNvPr id="14" name="Text 10"/>
          <p:cNvSpPr/>
          <p:nvPr/>
        </p:nvSpPr>
        <p:spPr>
          <a:xfrm>
            <a:off x="3402001" y="2696608"/>
            <a:ext cx="2743200" cy="198090"/>
          </a:xfrm>
          <a:prstGeom prst="rect">
            <a:avLst/>
          </a:prstGeom>
          <a:noFill/>
          <a:ln/>
        </p:spPr>
        <p:txBody>
          <a:bodyPr wrap="square" lIns="0" tIns="0" rIns="0" bIns="0" rtlCol="0" anchor="t"/>
          <a:lstStyle/>
          <a:p>
            <a:pPr algn="ctr">
              <a:lnSpc>
                <a:spcPts val="1560"/>
              </a:lnSpc>
            </a:pPr>
            <a:r>
              <a:rPr lang="en-US" sz="1000" b="1" dirty="0">
                <a:solidFill>
                  <a:srgbClr val="000000"/>
                </a:solidFill>
                <a:latin typeface="Jost" pitchFamily="34" charset="0"/>
                <a:ea typeface="Jost" pitchFamily="34" charset="-122"/>
                <a:cs typeface="Jost" pitchFamily="34" charset="-120"/>
              </a:rPr>
              <a:t>SCOPE</a:t>
            </a:r>
            <a:endParaRPr lang="en-US" sz="975" dirty="0"/>
          </a:p>
        </p:txBody>
      </p:sp>
      <p:sp>
        <p:nvSpPr>
          <p:cNvPr id="15" name="Text 11"/>
          <p:cNvSpPr/>
          <p:nvPr/>
        </p:nvSpPr>
        <p:spPr>
          <a:xfrm>
            <a:off x="743241" y="2694226"/>
            <a:ext cx="2743200" cy="198090"/>
          </a:xfrm>
          <a:prstGeom prst="rect">
            <a:avLst/>
          </a:prstGeom>
          <a:noFill/>
          <a:ln/>
        </p:spPr>
        <p:txBody>
          <a:bodyPr wrap="square" lIns="0" tIns="0" rIns="0" bIns="0" rtlCol="0" anchor="t"/>
          <a:lstStyle/>
          <a:p>
            <a:pPr algn="ctr">
              <a:lnSpc>
                <a:spcPts val="1560"/>
              </a:lnSpc>
            </a:pPr>
            <a:r>
              <a:rPr lang="en-US" sz="1000" b="1" dirty="0">
                <a:solidFill>
                  <a:srgbClr val="000000"/>
                </a:solidFill>
                <a:latin typeface="Jost" pitchFamily="34" charset="0"/>
                <a:ea typeface="Jost" pitchFamily="34" charset="-122"/>
                <a:cs typeface="Jost" pitchFamily="34" charset="-120"/>
              </a:rPr>
              <a:t>TOPIC</a:t>
            </a:r>
            <a:endParaRPr lang="en-US" sz="975" dirty="0"/>
          </a:p>
        </p:txBody>
      </p:sp>
      <p:sp>
        <p:nvSpPr>
          <p:cNvPr id="16" name="Text 12"/>
          <p:cNvSpPr/>
          <p:nvPr/>
        </p:nvSpPr>
        <p:spPr>
          <a:xfrm>
            <a:off x="741105" y="2886792"/>
            <a:ext cx="2743200" cy="975122"/>
          </a:xfrm>
          <a:prstGeom prst="rect">
            <a:avLst/>
          </a:prstGeom>
          <a:noFill/>
          <a:ln/>
        </p:spPr>
        <p:txBody>
          <a:bodyPr wrap="square" lIns="0" tIns="0" rIns="0" bIns="0" rtlCol="0" anchor="b"/>
          <a:lstStyle/>
          <a:p>
            <a:pPr algn="l">
              <a:lnSpc>
                <a:spcPts val="1920"/>
              </a:lnSpc>
            </a:pPr>
            <a:r>
              <a:rPr lang="en-US" sz="1200" b="0" dirty="0">
                <a:solidFill>
                  <a:srgbClr val="171714"/>
                </a:solidFill>
                <a:latin typeface="Jost" pitchFamily="34" charset="0"/>
                <a:ea typeface="Jost" pitchFamily="34" charset="-122"/>
                <a:cs typeface="Jost" pitchFamily="34" charset="-120"/>
              </a:rPr>
              <a:t>               </a:t>
            </a:r>
            <a:endParaRPr lang="en-US" sz="1200" dirty="0"/>
          </a:p>
          <a:p>
            <a:pPr algn="l">
              <a:lnSpc>
                <a:spcPts val="1920"/>
              </a:lnSpc>
            </a:pPr>
            <a:r>
              <a:rPr lang="en-US" sz="1200" b="0" dirty="0">
                <a:solidFill>
                  <a:srgbClr val="171714"/>
                </a:solidFill>
                <a:latin typeface="Jost" pitchFamily="34" charset="0"/>
                <a:ea typeface="Jost" pitchFamily="34" charset="-122"/>
                <a:cs typeface="Jost" pitchFamily="34" charset="-120"/>
              </a:rPr>
              <a:t>How does marketing influence people's purchases?</a:t>
            </a:r>
            <a:endParaRPr lang="en-US" sz="1200" dirty="0"/>
          </a:p>
          <a:p>
            <a:pPr algn="l">
              <a:lnSpc>
                <a:spcPts val="1920"/>
              </a:lnSpc>
            </a:pPr>
            <a:endParaRPr lang="en-US" sz="1200" dirty="0"/>
          </a:p>
        </p:txBody>
      </p:sp>
      <p:sp>
        <p:nvSpPr>
          <p:cNvPr id="17" name="Text 13"/>
          <p:cNvSpPr/>
          <p:nvPr/>
        </p:nvSpPr>
        <p:spPr>
          <a:xfrm>
            <a:off x="6104567" y="2694226"/>
            <a:ext cx="2743200" cy="198090"/>
          </a:xfrm>
          <a:prstGeom prst="rect">
            <a:avLst/>
          </a:prstGeom>
          <a:noFill/>
          <a:ln/>
        </p:spPr>
        <p:txBody>
          <a:bodyPr wrap="square" lIns="0" tIns="0" rIns="0" bIns="0" rtlCol="0" anchor="t"/>
          <a:lstStyle/>
          <a:p>
            <a:pPr algn="ctr">
              <a:lnSpc>
                <a:spcPts val="1560"/>
              </a:lnSpc>
            </a:pPr>
            <a:r>
              <a:rPr lang="en-US" sz="1000" b="1" dirty="0">
                <a:solidFill>
                  <a:srgbClr val="000000"/>
                </a:solidFill>
                <a:latin typeface="Jost" pitchFamily="34" charset="0"/>
                <a:ea typeface="Jost" pitchFamily="34" charset="-122"/>
                <a:cs typeface="Jost" pitchFamily="34" charset="-120"/>
              </a:rPr>
              <a:t>PURPOSE</a:t>
            </a:r>
            <a:endParaRPr lang="en-US" sz="975" dirty="0"/>
          </a:p>
        </p:txBody>
      </p:sp>
      <p:pic>
        <p:nvPicPr>
          <p:cNvPr id="1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71714"/>
        </a:solidFill>
      </p:bgPr>
    </p:bg>
    <p:spTree>
      <p:nvGrpSpPr>
        <p:cNvPr id="1" name=""/>
        <p:cNvGrpSpPr/>
        <p:nvPr/>
      </p:nvGrpSpPr>
      <p:grpSpPr>
        <a:xfrm>
          <a:off x="0" y="0"/>
          <a:ext cx="0" cy="0"/>
          <a:chOff x="0" y="0"/>
          <a:chExt cx="0" cy="0"/>
        </a:xfrm>
      </p:grpSpPr>
      <p:sp>
        <p:nvSpPr>
          <p:cNvPr id="3" name="Shape 0"/>
          <p:cNvSpPr/>
          <p:nvPr/>
        </p:nvSpPr>
        <p:spPr>
          <a:xfrm>
            <a:off x="3862898" y="620881"/>
            <a:ext cx="4805614" cy="3909074"/>
          </a:xfrm>
          <a:prstGeom prst="roundRect">
            <a:avLst>
              <a:gd name="adj" fmla="val 5532"/>
            </a:avLst>
          </a:prstGeom>
          <a:solidFill>
            <a:srgbClr val="FFDF65"/>
          </a:solidFill>
          <a:ln/>
          <a:effectLst>
            <a:outerShdw sx="100000" sy="100000" kx="0" ky="0" algn="bl" rotWithShape="0" blurRad="127000" dist="38100" dir="3600000">
              <a:srgbClr val="000000">
                <a:alpha val="15000"/>
              </a:srgbClr>
            </a:outerShdw>
          </a:effectLst>
        </p:spPr>
      </p:sp>
      <p:pic>
        <p:nvPicPr>
          <p:cNvPr id="4" name="Image 0" descr="https://images.unsplash.com/photo-1588600878108-578307a3cc9d?crop=entropy&amp;cs=tinysrgb&amp;fit=max&amp;fm=jpg&amp;ixid=M3wyMTIyMnwwfDF8c2VhcmNofDEyfHxEYXRhfGVufDB8fHx8MTcwMjM3NTIxOHww&amp;ixlib=rb-4.0.3&amp;q=80&amp;w=1080">    </p:cNvPr>
          <p:cNvPicPr>
            <a:picLocks noChangeAspect="1"/>
          </p:cNvPicPr>
          <p:nvPr/>
        </p:nvPicPr>
        <p:blipFill>
          <a:blip r:embed="rId1"/>
          <a:srcRect l="12284" r="38953" t="0" b="0"/>
          <a:stretch/>
        </p:blipFill>
        <p:spPr>
          <a:xfrm>
            <a:off x="310835" y="229605"/>
            <a:ext cx="3452958" cy="4690091"/>
          </a:xfrm>
          <a:prstGeom prst="rect">
            <a:avLst/>
          </a:prstGeom>
        </p:spPr>
      </p:pic>
      <p:sp>
        <p:nvSpPr>
          <p:cNvPr id="5" name="Shape 1"/>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6" name="Text 2"/>
          <p:cNvSpPr/>
          <p:nvPr/>
        </p:nvSpPr>
        <p:spPr>
          <a:xfrm>
            <a:off x="4039924" y="780076"/>
            <a:ext cx="5486400" cy="523875"/>
          </a:xfrm>
          <a:prstGeom prst="rect">
            <a:avLst/>
          </a:prstGeom>
          <a:noFill/>
          <a:ln/>
        </p:spPr>
        <p:txBody>
          <a:bodyPr wrap="square" lIns="0" tIns="0" rIns="0" bIns="0" rtlCol="0" anchor="t"/>
          <a:lstStyle/>
          <a:p>
            <a:pPr algn="l">
              <a:lnSpc>
                <a:spcPts val="4125"/>
              </a:lnSpc>
            </a:pPr>
            <a:r>
              <a:rPr lang="en-US" sz="4100" b="1" dirty="0">
                <a:solidFill>
                  <a:srgbClr val="171714"/>
                </a:solidFill>
                <a:latin typeface="Bebas Neue" pitchFamily="34" charset="0"/>
                <a:ea typeface="Bebas Neue" pitchFamily="34" charset="-122"/>
                <a:cs typeface="Bebas Neue" pitchFamily="34" charset="-120"/>
              </a:rPr>
              <a:t>Background of the Data</a:t>
            </a:r>
            <a:endParaRPr lang="en-US" sz="4125" dirty="0"/>
          </a:p>
        </p:txBody>
      </p:sp>
      <p:sp>
        <p:nvSpPr>
          <p:cNvPr id="7" name="Text 3"/>
          <p:cNvSpPr/>
          <p:nvPr/>
        </p:nvSpPr>
        <p:spPr>
          <a:xfrm>
            <a:off x="4039904" y="1304591"/>
            <a:ext cx="4572000" cy="2925961"/>
          </a:xfrm>
          <a:prstGeom prst="rect">
            <a:avLst/>
          </a:prstGeom>
          <a:noFill/>
          <a:ln/>
        </p:spPr>
        <p:txBody>
          <a:bodyPr wrap="square" lIns="0" tIns="0" rIns="0" bIns="0" rtlCol="0" anchor="t"/>
          <a:lstStyle/>
          <a:p>
            <a:pPr algn="l">
              <a:lnSpc>
                <a:spcPts val="2880"/>
              </a:lnSpc>
            </a:pPr>
            <a:r>
              <a:rPr lang="en-US" sz="1800" b="0" dirty="0">
                <a:solidFill>
                  <a:srgbClr val="171714"/>
                </a:solidFill>
                <a:latin typeface="Jost" pitchFamily="34" charset="0"/>
                <a:ea typeface="Jost" pitchFamily="34" charset="-122"/>
                <a:cs typeface="Jost" pitchFamily="34" charset="-120"/>
              </a:rPr>
              <a:t>Our data collection spans various sources:</a:t>
            </a:r>
            <a:endParaRPr lang="en-US" sz="1800" dirty="0"/>
          </a:p>
          <a:p>
            <a:pPr algn="l" marL="190500" indent="-190500">
              <a:lnSpc>
                <a:spcPts val="2880"/>
              </a:lnSpc>
              <a:buSzPct val="100000"/>
              <a:buChar char="☐"/>
            </a:pPr>
            <a:r>
              <a:rPr lang="en-US" sz="1800" b="1" dirty="0">
                <a:solidFill>
                  <a:srgbClr val="171714"/>
                </a:solidFill>
                <a:latin typeface="Jost" pitchFamily="34" charset="0"/>
                <a:ea typeface="Jost" pitchFamily="34" charset="-122"/>
                <a:cs typeface="Jost" pitchFamily="34" charset="-120"/>
              </a:rPr>
              <a:t>Customer Surveys with Google Forms</a:t>
            </a:r>
            <a:endParaRPr lang="en-US" sz="1800" dirty="0"/>
          </a:p>
          <a:p>
            <a:pPr algn="l" marL="190500" indent="-190500">
              <a:lnSpc>
                <a:spcPts val="2880"/>
              </a:lnSpc>
              <a:buSzPct val="100000"/>
              <a:buChar char="☐"/>
            </a:pPr>
            <a:r>
              <a:rPr lang="en-US" sz="1800" b="1" dirty="0">
                <a:solidFill>
                  <a:srgbClr val="171714"/>
                </a:solidFill>
                <a:latin typeface="Jost" pitchFamily="34" charset="0"/>
                <a:ea typeface="Jost" pitchFamily="34" charset="-122"/>
                <a:cs typeface="Jost" pitchFamily="34" charset="-120"/>
              </a:rPr>
              <a:t>Sales Records</a:t>
            </a:r>
            <a:endParaRPr lang="en-US" sz="1800" dirty="0"/>
          </a:p>
          <a:p>
            <a:pPr algn="l" marL="190500" indent="-190500">
              <a:lnSpc>
                <a:spcPts val="2880"/>
              </a:lnSpc>
              <a:buSzPct val="100000"/>
              <a:buChar char="☐"/>
            </a:pPr>
            <a:r>
              <a:rPr lang="en-US" sz="1800" b="1" dirty="0">
                <a:solidFill>
                  <a:srgbClr val="171714"/>
                </a:solidFill>
                <a:latin typeface="Jost" pitchFamily="34" charset="0"/>
                <a:ea typeface="Jost" pitchFamily="34" charset="-122"/>
                <a:cs typeface="Jost" pitchFamily="34" charset="-120"/>
              </a:rPr>
              <a:t>Social Media Analytics</a:t>
            </a:r>
            <a:pPr algn="l">
              <a:lnSpc>
                <a:spcPts val="2880"/>
              </a:lnSpc>
            </a:pPr>
            <a:r>
              <a:rPr lang="en-US" sz="1800" b="0" dirty="0">
                <a:solidFill>
                  <a:srgbClr val="171714"/>
                </a:solidFill>
                <a:latin typeface="Jost" pitchFamily="34" charset="0"/>
                <a:ea typeface="Jost" pitchFamily="34" charset="-122"/>
                <a:cs typeface="Jost" pitchFamily="34" charset="-120"/>
              </a:rPr>
              <a:t> </a:t>
            </a:r>
            <a:endParaRPr lang="en-US" sz="1800" dirty="0"/>
          </a:p>
          <a:p>
            <a:pPr algn="l" marL="190500" indent="-190500">
              <a:lnSpc>
                <a:spcPts val="2880"/>
              </a:lnSpc>
              <a:buSzPct val="100000"/>
              <a:buChar char="☐"/>
            </a:pPr>
            <a:r>
              <a:rPr lang="en-US" sz="1800" b="1" dirty="0">
                <a:solidFill>
                  <a:srgbClr val="171714"/>
                </a:solidFill>
                <a:latin typeface="Jost" pitchFamily="34" charset="0"/>
                <a:ea typeface="Jost" pitchFamily="34" charset="-122"/>
                <a:cs typeface="Jost" pitchFamily="34" charset="-120"/>
              </a:rPr>
              <a:t>Website Traffic Data</a:t>
            </a:r>
            <a:endParaRPr lang="en-US" sz="1800" dirty="0"/>
          </a:p>
          <a:p>
            <a:pPr algn="l">
              <a:lnSpc>
                <a:spcPts val="2880"/>
              </a:lnSpc>
            </a:pPr>
            <a:r>
              <a:rPr lang="en-US" sz="1800" b="0" dirty="0">
                <a:solidFill>
                  <a:srgbClr val="171714"/>
                </a:solidFill>
                <a:latin typeface="Jost" pitchFamily="34" charset="0"/>
                <a:ea typeface="Jost" pitchFamily="34" charset="-122"/>
                <a:cs typeface="Jost" pitchFamily="34" charset="-120"/>
              </a:rPr>
              <a:t>Gathering data from multiple channels provides us a comprehensive view of consumer interactions with marketing efforts</a:t>
            </a:r>
            <a:endParaRPr lang="en-US" sz="180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71714"/>
        </a:solidFill>
      </p:bgPr>
    </p:bg>
    <p:spTree>
      <p:nvGrpSpPr>
        <p:cNvPr id="1" name=""/>
        <p:cNvGrpSpPr/>
        <p:nvPr/>
      </p:nvGrpSpPr>
      <p:grpSpPr>
        <a:xfrm>
          <a:off x="0" y="0"/>
          <a:ext cx="0" cy="0"/>
          <a:chOff x="0" y="0"/>
          <a:chExt cx="0" cy="0"/>
        </a:xfrm>
      </p:grpSpPr>
      <p:pic>
        <p:nvPicPr>
          <p:cNvPr id="3" name="Image 0" descr="https://images.unsplash.com/photo-1519389950473-47ba0277781c?crop=entropy&amp;cs=tinysrgb&amp;fit=max&amp;fm=jpg&amp;ixid=M3wyMTIyMnwwfDF8c2VhcmNofDV8fFRlY2h8ZW58MHx8fHwxNzAyNDUyMjE3fDA&amp;ixlib=rb-4.0.3&amp;q=80&amp;w=1080">    </p:cNvPr>
          <p:cNvPicPr>
            <a:picLocks noChangeAspect="1"/>
          </p:cNvPicPr>
          <p:nvPr/>
        </p:nvPicPr>
        <p:blipFill>
          <a:blip r:embed="rId1">
            <a:alphaModFix amt="32000"/>
          </a:blip>
          <a:srcRect l="0" r="0" t="7813" b="7813"/>
          <a:stretch/>
        </p:blipFill>
        <p:spPr>
          <a:xfrm>
            <a:off x="0" y="0"/>
            <a:ext cx="9144000" cy="5143500"/>
          </a:xfrm>
          <a:prstGeom prst="rect">
            <a:avLst/>
          </a:prstGeom>
        </p:spPr>
      </p:pic>
      <p:sp>
        <p:nvSpPr>
          <p:cNvPr id="4" name="Text 0"/>
          <p:cNvSpPr/>
          <p:nvPr/>
        </p:nvSpPr>
        <p:spPr>
          <a:xfrm>
            <a:off x="471090" y="1776280"/>
            <a:ext cx="8190848" cy="2096262"/>
          </a:xfrm>
          <a:prstGeom prst="roundRect">
            <a:avLst>
              <a:gd name="adj" fmla="val 8000"/>
            </a:avLst>
          </a:prstGeom>
          <a:solidFill>
            <a:srgbClr val="FFDF65">
              <a:alpha val="95000"/>
            </a:srgbClr>
          </a:solidFill>
          <a:ln/>
        </p:spPr>
        <p:txBody>
          <a:bodyPr wrap="square" lIns="455047" tIns="247475" rIns="455047" bIns="247475" rtlCol="0" anchor="ctr"/>
          <a:lstStyle/>
          <a:p>
            <a:pPr algn="ctr">
              <a:lnSpc>
                <a:spcPts val="1560"/>
              </a:lnSpc>
            </a:pPr>
            <a:endParaRPr lang="en-US" sz="975" dirty="0"/>
          </a:p>
        </p:txBody>
      </p:sp>
      <p:sp>
        <p:nvSpPr>
          <p:cNvPr id="5" name="Shape 1"/>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6" name="Text 2"/>
          <p:cNvSpPr/>
          <p:nvPr/>
        </p:nvSpPr>
        <p:spPr>
          <a:xfrm>
            <a:off x="477664" y="563170"/>
            <a:ext cx="4572000" cy="523875"/>
          </a:xfrm>
          <a:prstGeom prst="rect">
            <a:avLst/>
          </a:prstGeom>
          <a:noFill/>
          <a:ln/>
        </p:spPr>
        <p:txBody>
          <a:bodyPr wrap="square" lIns="0" tIns="0" rIns="0" bIns="0" rtlCol="0" anchor="t"/>
          <a:lstStyle/>
          <a:p>
            <a:pPr algn="l">
              <a:lnSpc>
                <a:spcPts val="4125"/>
              </a:lnSpc>
            </a:pPr>
            <a:r>
              <a:rPr lang="en-US" sz="4100" b="0" dirty="0">
                <a:solidFill>
                  <a:srgbClr val="FFFFFF"/>
                </a:solidFill>
                <a:latin typeface="Bebas Neue" pitchFamily="34" charset="0"/>
                <a:ea typeface="Bebas Neue" pitchFamily="34" charset="-122"/>
                <a:cs typeface="Bebas Neue" pitchFamily="34" charset="-120"/>
              </a:rPr>
              <a:t>Research Objective</a:t>
            </a:r>
            <a:endParaRPr lang="en-US" sz="4125" dirty="0"/>
          </a:p>
        </p:txBody>
      </p:sp>
      <p:sp>
        <p:nvSpPr>
          <p:cNvPr id="7" name="Shape 3"/>
          <p:cNvSpPr/>
          <p:nvPr/>
        </p:nvSpPr>
        <p:spPr>
          <a:xfrm rot="5400000">
            <a:off x="2134262" y="2820627"/>
            <a:ext cx="2096555" cy="0"/>
          </a:xfrm>
          <a:prstGeom prst="line">
            <a:avLst/>
          </a:prstGeom>
          <a:solidFill>
            <a:srgbClr val="FFDF65"/>
          </a:solidFill>
          <a:ln w="5292">
            <a:solidFill>
              <a:srgbClr val="000000">
                <a:alpha val="30000"/>
              </a:srgbClr>
            </a:solidFill>
            <a:prstDash val="solid"/>
            <a:headEnd type="none"/>
            <a:tailEnd type="none"/>
          </a:ln>
        </p:spPr>
      </p:sp>
      <p:sp>
        <p:nvSpPr>
          <p:cNvPr id="8" name="Shape 4"/>
          <p:cNvSpPr/>
          <p:nvPr/>
        </p:nvSpPr>
        <p:spPr>
          <a:xfrm rot="5400000">
            <a:off x="4840475" y="2844439"/>
            <a:ext cx="2096555" cy="0"/>
          </a:xfrm>
          <a:prstGeom prst="line">
            <a:avLst/>
          </a:prstGeom>
          <a:solidFill>
            <a:srgbClr val="FFDF65"/>
          </a:solidFill>
          <a:ln w="5292">
            <a:solidFill>
              <a:srgbClr val="000000">
                <a:alpha val="30000"/>
              </a:srgbClr>
            </a:solidFill>
            <a:prstDash val="solid"/>
            <a:headEnd type="none"/>
            <a:tailEnd type="none"/>
          </a:ln>
        </p:spPr>
      </p:sp>
      <p:sp>
        <p:nvSpPr>
          <p:cNvPr id="9" name="Text 5"/>
          <p:cNvSpPr/>
          <p:nvPr/>
        </p:nvSpPr>
        <p:spPr>
          <a:xfrm>
            <a:off x="1069402" y="3533991"/>
            <a:ext cx="1485447" cy="65445"/>
          </a:xfrm>
          <a:prstGeom prst="roundRect">
            <a:avLst>
              <a:gd name="adj" fmla="val -1397204"/>
            </a:avLst>
          </a:prstGeom>
          <a:solidFill>
            <a:srgbClr val="171714"/>
          </a:solidFill>
          <a:ln/>
        </p:spPr>
        <p:txBody>
          <a:bodyPr wrap="square" lIns="82525" tIns="7726" rIns="82525" bIns="7726" rtlCol="0" anchor="ctr"/>
          <a:lstStyle/>
          <a:p>
            <a:pPr algn="ctr">
              <a:lnSpc>
                <a:spcPts val="1560"/>
              </a:lnSpc>
            </a:pPr>
            <a:endParaRPr lang="en-US" sz="975" dirty="0"/>
          </a:p>
        </p:txBody>
      </p:sp>
      <p:sp>
        <p:nvSpPr>
          <p:cNvPr id="10" name="Text 6"/>
          <p:cNvSpPr/>
          <p:nvPr/>
        </p:nvSpPr>
        <p:spPr>
          <a:xfrm>
            <a:off x="3825420" y="3535447"/>
            <a:ext cx="1485447" cy="65445"/>
          </a:xfrm>
          <a:prstGeom prst="roundRect">
            <a:avLst>
              <a:gd name="adj" fmla="val -1397204"/>
            </a:avLst>
          </a:prstGeom>
          <a:solidFill>
            <a:srgbClr val="171714"/>
          </a:solidFill>
          <a:ln/>
        </p:spPr>
        <p:txBody>
          <a:bodyPr wrap="square" lIns="82525" tIns="7726" rIns="82525" bIns="7726" rtlCol="0" anchor="ctr"/>
          <a:lstStyle/>
          <a:p>
            <a:pPr algn="ctr">
              <a:lnSpc>
                <a:spcPts val="1560"/>
              </a:lnSpc>
            </a:pPr>
            <a:endParaRPr lang="en-US" sz="975" dirty="0"/>
          </a:p>
        </p:txBody>
      </p:sp>
      <p:sp>
        <p:nvSpPr>
          <p:cNvPr id="11" name="Shape 7"/>
          <p:cNvSpPr/>
          <p:nvPr/>
        </p:nvSpPr>
        <p:spPr>
          <a:xfrm>
            <a:off x="3915072" y="2124586"/>
            <a:ext cx="1294568" cy="65445"/>
          </a:xfrm>
          <a:prstGeom prst="roundRect">
            <a:avLst>
              <a:gd name="adj" fmla="val -1397204"/>
            </a:avLst>
          </a:prstGeom>
          <a:solidFill>
            <a:srgbClr val="171714"/>
          </a:solidFill>
          <a:ln/>
        </p:spPr>
      </p:sp>
      <p:sp>
        <p:nvSpPr>
          <p:cNvPr id="12" name="Text 8"/>
          <p:cNvSpPr/>
          <p:nvPr/>
        </p:nvSpPr>
        <p:spPr>
          <a:xfrm>
            <a:off x="6755096" y="3531450"/>
            <a:ext cx="1294568" cy="65445"/>
          </a:xfrm>
          <a:prstGeom prst="roundRect">
            <a:avLst>
              <a:gd name="adj" fmla="val -1397204"/>
            </a:avLst>
          </a:prstGeom>
          <a:solidFill>
            <a:srgbClr val="171714"/>
          </a:solidFill>
          <a:ln/>
        </p:spPr>
        <p:txBody>
          <a:bodyPr wrap="square" lIns="71920" tIns="7726" rIns="71920" bIns="7726" rtlCol="0" anchor="ctr"/>
          <a:lstStyle/>
          <a:p>
            <a:pPr algn="ctr">
              <a:lnSpc>
                <a:spcPts val="1560"/>
              </a:lnSpc>
            </a:pPr>
            <a:endParaRPr lang="en-US" sz="975" dirty="0"/>
          </a:p>
        </p:txBody>
      </p:sp>
      <p:sp>
        <p:nvSpPr>
          <p:cNvPr id="13" name="Text 9"/>
          <p:cNvSpPr/>
          <p:nvPr/>
        </p:nvSpPr>
        <p:spPr>
          <a:xfrm>
            <a:off x="6666901" y="2123465"/>
            <a:ext cx="1485447" cy="65445"/>
          </a:xfrm>
          <a:prstGeom prst="roundRect">
            <a:avLst>
              <a:gd name="adj" fmla="val -1397204"/>
            </a:avLst>
          </a:prstGeom>
          <a:solidFill>
            <a:srgbClr val="171714"/>
          </a:solidFill>
          <a:ln/>
        </p:spPr>
        <p:txBody>
          <a:bodyPr wrap="square" lIns="82525" tIns="7726" rIns="82525" bIns="7726" rtlCol="0" anchor="ctr"/>
          <a:lstStyle/>
          <a:p>
            <a:pPr algn="ctr">
              <a:lnSpc>
                <a:spcPts val="1560"/>
              </a:lnSpc>
            </a:pPr>
            <a:endParaRPr lang="en-US" sz="975" dirty="0"/>
          </a:p>
        </p:txBody>
      </p:sp>
      <p:sp>
        <p:nvSpPr>
          <p:cNvPr id="14" name="Text 10"/>
          <p:cNvSpPr/>
          <p:nvPr/>
        </p:nvSpPr>
        <p:spPr>
          <a:xfrm>
            <a:off x="6153037" y="2387439"/>
            <a:ext cx="2743200" cy="914400"/>
          </a:xfrm>
          <a:prstGeom prst="rect">
            <a:avLst/>
          </a:prstGeom>
          <a:noFill/>
          <a:ln/>
        </p:spPr>
        <p:txBody>
          <a:bodyPr wrap="square" lIns="0" tIns="0" rIns="0" bIns="0" rtlCol="0" anchor="ctr"/>
          <a:lstStyle/>
          <a:p>
            <a:pPr algn="ctr">
              <a:lnSpc>
                <a:spcPts val="1800"/>
              </a:lnSpc>
            </a:pPr>
            <a:r>
              <a:rPr lang="en-US" sz="1100" b="0" dirty="0">
                <a:solidFill>
                  <a:srgbClr val="000000"/>
                </a:solidFill>
                <a:latin typeface="Jost" pitchFamily="34" charset="0"/>
                <a:ea typeface="Jost" pitchFamily="34" charset="-122"/>
                <a:cs typeface="Jost" pitchFamily="34" charset="-120"/>
              </a:rPr>
              <a:t>The aim is to analyze how marketing strategies impact consumer purchasing behavior and identify effective techniques</a:t>
            </a:r>
            <a:endParaRPr lang="en-US" sz="1125" dirty="0"/>
          </a:p>
        </p:txBody>
      </p:sp>
      <p:sp>
        <p:nvSpPr>
          <p:cNvPr id="15" name="Text 11"/>
          <p:cNvSpPr/>
          <p:nvPr/>
        </p:nvSpPr>
        <p:spPr>
          <a:xfrm>
            <a:off x="3434140" y="2370625"/>
            <a:ext cx="2743200" cy="914400"/>
          </a:xfrm>
          <a:prstGeom prst="rect">
            <a:avLst/>
          </a:prstGeom>
          <a:noFill/>
          <a:ln/>
        </p:spPr>
        <p:txBody>
          <a:bodyPr wrap="square" lIns="0" tIns="0" rIns="0" bIns="0" rtlCol="0" anchor="ctr"/>
          <a:lstStyle/>
          <a:p>
            <a:pPr algn="ctr">
              <a:lnSpc>
                <a:spcPts val="1800"/>
              </a:lnSpc>
            </a:pPr>
            <a:r>
              <a:rPr lang="en-US" sz="1100" b="0" dirty="0">
                <a:solidFill>
                  <a:srgbClr val="000000"/>
                </a:solidFill>
                <a:latin typeface="Jost" pitchFamily="34" charset="0"/>
                <a:ea typeface="Jost" pitchFamily="34" charset="-122"/>
                <a:cs typeface="Jost" pitchFamily="34" charset="-120"/>
              </a:rPr>
              <a:t>This involves identifying which marketing channels, messages, or tactics are most effective in driving sales and customer loyalty</a:t>
            </a:r>
            <a:endParaRPr lang="en-US" sz="1125" dirty="0"/>
          </a:p>
        </p:txBody>
      </p:sp>
      <p:sp>
        <p:nvSpPr>
          <p:cNvPr id="16" name="Text 12"/>
          <p:cNvSpPr/>
          <p:nvPr/>
        </p:nvSpPr>
        <p:spPr>
          <a:xfrm>
            <a:off x="417029" y="2368302"/>
            <a:ext cx="2743200" cy="914400"/>
          </a:xfrm>
          <a:prstGeom prst="rect">
            <a:avLst/>
          </a:prstGeom>
          <a:noFill/>
          <a:ln/>
        </p:spPr>
        <p:txBody>
          <a:bodyPr wrap="square" lIns="0" tIns="0" rIns="0" bIns="0" rtlCol="0" anchor="ctr"/>
          <a:lstStyle/>
          <a:p>
            <a:pPr algn="ctr">
              <a:lnSpc>
                <a:spcPts val="1800"/>
              </a:lnSpc>
            </a:pPr>
            <a:r>
              <a:rPr lang="en-US" sz="1100" b="0" dirty="0">
                <a:solidFill>
                  <a:srgbClr val="000000"/>
                </a:solidFill>
                <a:latin typeface="Jost" pitchFamily="34" charset="0"/>
                <a:ea typeface="Jost" pitchFamily="34" charset="-122"/>
                <a:cs typeface="Jost" pitchFamily="34" charset="-120"/>
              </a:rPr>
              <a:t>The primary research objective is to examine the relationship between marketing strategies and consumer purchasing behavior.</a:t>
            </a:r>
            <a:endParaRPr lang="en-US" sz="1125" dirty="0"/>
          </a:p>
        </p:txBody>
      </p:sp>
      <p:sp>
        <p:nvSpPr>
          <p:cNvPr id="17" name="Shape 13"/>
          <p:cNvSpPr/>
          <p:nvPr/>
        </p:nvSpPr>
        <p:spPr>
          <a:xfrm>
            <a:off x="1172203" y="2123130"/>
            <a:ext cx="1294568" cy="65445"/>
          </a:xfrm>
          <a:prstGeom prst="roundRect">
            <a:avLst>
              <a:gd name="adj" fmla="val -1397204"/>
            </a:avLst>
          </a:prstGeom>
          <a:solidFill>
            <a:srgbClr val="171714"/>
          </a:solidFill>
          <a:ln/>
        </p:spPr>
      </p:sp>
      <p:pic>
        <p:nvPicPr>
          <p:cNvPr id="1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71714"/>
        </a:solidFill>
      </p:bgPr>
    </p:bg>
    <p:spTree>
      <p:nvGrpSpPr>
        <p:cNvPr id="1" name=""/>
        <p:cNvGrpSpPr/>
        <p:nvPr/>
      </p:nvGrpSpPr>
      <p:grpSpPr>
        <a:xfrm>
          <a:off x="0" y="0"/>
          <a:ext cx="0" cy="0"/>
          <a:chOff x="0" y="0"/>
          <a:chExt cx="0" cy="0"/>
        </a:xfrm>
      </p:grpSpPr>
      <p:pic>
        <p:nvPicPr>
          <p:cNvPr id="3" name="Image 0" descr="https://images.unsplash.com/photo-1579226905180-636b76d96082?crop=entropy&amp;cs=tinysrgb&amp;fit=max&amp;fm=jpg&amp;ixid=M3wyMTIyMnwwfDF8c2VhcmNofDI1fHxEYXRhfGVufDB8fHx8MTcwMjM4MDIwN3ww&amp;ixlib=rb-4.0.3&amp;q=80&amp;w=1080">    </p:cNvPr>
          <p:cNvPicPr>
            <a:picLocks noChangeAspect="1"/>
          </p:cNvPicPr>
          <p:nvPr/>
        </p:nvPicPr>
        <p:blipFill>
          <a:blip r:embed="rId1">
            <a:alphaModFix amt="46000"/>
          </a:blip>
          <a:srcRect l="0" r="0" t="31250" b="31250"/>
          <a:stretch/>
        </p:blipFill>
        <p:spPr>
          <a:xfrm>
            <a:off x="0" y="0"/>
            <a:ext cx="9144000" cy="5143500"/>
          </a:xfrm>
          <a:prstGeom prst="rect">
            <a:avLst/>
          </a:prstGeom>
        </p:spPr>
      </p:pic>
      <p:sp>
        <p:nvSpPr>
          <p:cNvPr id="4" name="Shape 0"/>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5" name="Shape 1"/>
          <p:cNvSpPr/>
          <p:nvPr/>
        </p:nvSpPr>
        <p:spPr>
          <a:xfrm>
            <a:off x="3948362" y="760843"/>
            <a:ext cx="5102716" cy="3618303"/>
          </a:xfrm>
          <a:prstGeom prst="roundRect">
            <a:avLst>
              <a:gd name="adj" fmla="val 6346"/>
            </a:avLst>
          </a:prstGeom>
          <a:solidFill>
            <a:srgbClr val="FFDF65"/>
          </a:solidFill>
          <a:ln/>
          <a:effectLst>
            <a:outerShdw sx="100000" sy="100000" kx="0" ky="0" algn="bl" rotWithShape="0" blurRad="127000" dist="38100" dir="3600000">
              <a:srgbClr val="000000">
                <a:alpha val="15000"/>
              </a:srgbClr>
            </a:outerShdw>
          </a:effectLst>
        </p:spPr>
      </p:sp>
      <p:sp>
        <p:nvSpPr>
          <p:cNvPr id="6" name="Text 2"/>
          <p:cNvSpPr/>
          <p:nvPr/>
        </p:nvSpPr>
        <p:spPr>
          <a:xfrm>
            <a:off x="477664" y="931321"/>
            <a:ext cx="6400800" cy="1714500"/>
          </a:xfrm>
          <a:prstGeom prst="rect">
            <a:avLst/>
          </a:prstGeom>
          <a:noFill/>
          <a:ln/>
        </p:spPr>
        <p:txBody>
          <a:bodyPr wrap="square" lIns="0" tIns="0" rIns="0" bIns="0" rtlCol="0" anchor="t"/>
          <a:lstStyle/>
          <a:p>
            <a:pPr algn="l">
              <a:lnSpc>
                <a:spcPts val="6750"/>
              </a:lnSpc>
            </a:pPr>
            <a:r>
              <a:rPr lang="en-US" sz="6800" b="1" dirty="0">
                <a:solidFill>
                  <a:srgbClr val="FFFFFF"/>
                </a:solidFill>
                <a:latin typeface="Bebas Neue" pitchFamily="34" charset="0"/>
                <a:ea typeface="Bebas Neue" pitchFamily="34" charset="-122"/>
                <a:cs typeface="Bebas Neue" pitchFamily="34" charset="-120"/>
              </a:rPr>
              <a:t>Research</a:t>
            </a:r>
            <a:endParaRPr lang="en-US" sz="6750" dirty="0"/>
          </a:p>
          <a:p>
            <a:pPr algn="l">
              <a:lnSpc>
                <a:spcPts val="6750"/>
              </a:lnSpc>
            </a:pPr>
            <a:r>
              <a:rPr lang="en-US" sz="6800" b="1" dirty="0">
                <a:solidFill>
                  <a:srgbClr val="FFFFFF"/>
                </a:solidFill>
                <a:latin typeface="Bebas Neue" pitchFamily="34" charset="0"/>
                <a:ea typeface="Bebas Neue" pitchFamily="34" charset="-122"/>
                <a:cs typeface="Bebas Neue" pitchFamily="34" charset="-120"/>
              </a:rPr>
              <a:t>Problem</a:t>
            </a:r>
            <a:endParaRPr lang="en-US" sz="6750" dirty="0"/>
          </a:p>
        </p:txBody>
      </p:sp>
      <p:sp>
        <p:nvSpPr>
          <p:cNvPr id="7" name="Text 3"/>
          <p:cNvSpPr/>
          <p:nvPr/>
        </p:nvSpPr>
        <p:spPr>
          <a:xfrm>
            <a:off x="4084562" y="926425"/>
            <a:ext cx="5486400" cy="3291706"/>
          </a:xfrm>
          <a:prstGeom prst="rect">
            <a:avLst/>
          </a:prstGeom>
          <a:noFill/>
          <a:ln/>
        </p:spPr>
        <p:txBody>
          <a:bodyPr wrap="square" lIns="0" tIns="0" rIns="0" bIns="0" rtlCol="0" anchor="b"/>
          <a:lstStyle/>
          <a:p>
            <a:pPr algn="l">
              <a:lnSpc>
                <a:spcPts val="2880"/>
              </a:lnSpc>
            </a:pPr>
            <a:r>
              <a:rPr lang="en-US" sz="1800" b="0" dirty="0">
                <a:solidFill>
                  <a:srgbClr val="171714"/>
                </a:solidFill>
                <a:latin typeface="Jost" pitchFamily="34" charset="0"/>
                <a:ea typeface="Jost" pitchFamily="34" charset="-122"/>
                <a:cs typeface="Jost" pitchFamily="34" charset="-120"/>
              </a:rPr>
              <a:t>The research aims to address common business problems such as </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Optimizing marketing budgets</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Targeting the right audience</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Maximizing the return on investment (ROI) for marketing campaigns</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Understanding which marketing channels or messages are most effective</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Enhancing customer engagement and loyalty.</a:t>
            </a:r>
            <a:endParaRPr lang="en-US" sz="180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71714"/>
        </a:solidFill>
      </p:bgPr>
    </p:bg>
    <p:spTree>
      <p:nvGrpSpPr>
        <p:cNvPr id="1" name=""/>
        <p:cNvGrpSpPr/>
        <p:nvPr/>
      </p:nvGrpSpPr>
      <p:grpSpPr>
        <a:xfrm>
          <a:off x="0" y="0"/>
          <a:ext cx="0" cy="0"/>
          <a:chOff x="0" y="0"/>
          <a:chExt cx="0" cy="0"/>
        </a:xfrm>
      </p:grpSpPr>
      <p:pic>
        <p:nvPicPr>
          <p:cNvPr id="3" name="Image 0" descr="https://images.unsplash.com/photo-1488994038434-e995b7a4ba35?crop=entropy&amp;cs=tinysrgb&amp;fit=max&amp;fm=jpg&amp;ixid=M3wyMTIyMnwwfDF8c2VhcmNofDd8fExpdGVyYXR1cmUlMjByZXZpZXclMjBhbmQlMjB0aGUlMjBwb3RlbnRpYWwlMjBjb250cmlidXRpb258ZW58MHx8fHwxNzAyNDUzNDY4fDA&amp;ixlib=rb-4.0.3&amp;q=80&amp;w=1080">    </p:cNvPr>
          <p:cNvPicPr>
            <a:picLocks noChangeAspect="1"/>
          </p:cNvPicPr>
          <p:nvPr/>
        </p:nvPicPr>
        <p:blipFill>
          <a:blip r:embed="rId1">
            <a:alphaModFix amt="40000"/>
          </a:blip>
          <a:srcRect l="0" r="0" t="7807" b="7807"/>
          <a:stretch/>
        </p:blipFill>
        <p:spPr>
          <a:xfrm>
            <a:off x="0" y="0"/>
            <a:ext cx="9144000" cy="5143500"/>
          </a:xfrm>
          <a:prstGeom prst="rect">
            <a:avLst/>
          </a:prstGeom>
        </p:spPr>
      </p:pic>
      <p:sp>
        <p:nvSpPr>
          <p:cNvPr id="4" name="Shape 0"/>
          <p:cNvSpPr/>
          <p:nvPr/>
        </p:nvSpPr>
        <p:spPr>
          <a:xfrm>
            <a:off x="322711" y="5319143"/>
            <a:ext cx="9024937" cy="0"/>
          </a:xfrm>
          <a:prstGeom prst="line">
            <a:avLst/>
          </a:prstGeom>
          <a:solidFill>
            <a:srgbClr val="FFDF65"/>
          </a:solidFill>
          <a:ln w="5292">
            <a:solidFill>
              <a:srgbClr val="FFFFFF"/>
            </a:solidFill>
            <a:prstDash val="solid"/>
            <a:headEnd type="none"/>
            <a:tailEnd type="none"/>
          </a:ln>
        </p:spPr>
      </p:sp>
      <p:sp>
        <p:nvSpPr>
          <p:cNvPr id="5" name="Text 1"/>
          <p:cNvSpPr/>
          <p:nvPr/>
        </p:nvSpPr>
        <p:spPr>
          <a:xfrm>
            <a:off x="201551" y="681504"/>
            <a:ext cx="3657600" cy="2095500"/>
          </a:xfrm>
          <a:prstGeom prst="rect">
            <a:avLst/>
          </a:prstGeom>
          <a:noFill/>
          <a:ln/>
        </p:spPr>
        <p:txBody>
          <a:bodyPr wrap="square" lIns="0" tIns="0" rIns="0" bIns="0" rtlCol="0" anchor="t"/>
          <a:lstStyle/>
          <a:p>
            <a:pPr algn="l">
              <a:lnSpc>
                <a:spcPts val="4125"/>
              </a:lnSpc>
            </a:pPr>
            <a:r>
              <a:rPr lang="en-US" sz="4100" b="0" dirty="0">
                <a:solidFill>
                  <a:srgbClr val="FFFFFF"/>
                </a:solidFill>
                <a:latin typeface="Bebas Neue" pitchFamily="34" charset="0"/>
                <a:ea typeface="Bebas Neue" pitchFamily="34" charset="-122"/>
                <a:cs typeface="Bebas Neue" pitchFamily="34" charset="-120"/>
              </a:rPr>
              <a:t>Literature review and the potential contribution</a:t>
            </a:r>
            <a:endParaRPr lang="en-US" sz="4125" dirty="0"/>
          </a:p>
        </p:txBody>
      </p:sp>
      <p:sp>
        <p:nvSpPr>
          <p:cNvPr id="6" name="Text 2"/>
          <p:cNvSpPr/>
          <p:nvPr/>
        </p:nvSpPr>
        <p:spPr>
          <a:xfrm>
            <a:off x="3307289" y="635485"/>
            <a:ext cx="5361223" cy="4113778"/>
          </a:xfrm>
          <a:prstGeom prst="roundRect">
            <a:avLst>
              <a:gd name="adj" fmla="val 5865"/>
            </a:avLst>
          </a:prstGeom>
          <a:solidFill>
            <a:srgbClr val="FFDF65"/>
          </a:solidFill>
          <a:ln/>
        </p:spPr>
        <p:txBody>
          <a:bodyPr wrap="square" lIns="297846" tIns="485654" rIns="297846" bIns="485654" rtlCol="0" anchor="ctr"/>
          <a:lstStyle/>
          <a:p>
            <a:pPr algn="ctr">
              <a:lnSpc>
                <a:spcPts val="1560"/>
              </a:lnSpc>
            </a:pPr>
            <a:endParaRPr lang="en-US" sz="975" dirty="0"/>
          </a:p>
        </p:txBody>
      </p:sp>
      <p:sp>
        <p:nvSpPr>
          <p:cNvPr id="7" name="Text 3"/>
          <p:cNvSpPr/>
          <p:nvPr/>
        </p:nvSpPr>
        <p:spPr>
          <a:xfrm>
            <a:off x="3382016" y="680048"/>
            <a:ext cx="5486400" cy="4023196"/>
          </a:xfrm>
          <a:prstGeom prst="rect">
            <a:avLst/>
          </a:prstGeom>
          <a:noFill/>
          <a:ln/>
        </p:spPr>
        <p:txBody>
          <a:bodyPr wrap="square" lIns="0" tIns="0" rIns="0" bIns="0" rtlCol="0" anchor="t"/>
          <a:lstStyle/>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Previous research has shown that effective marketing can create brand awareness, influence consumer preferences, and lead to purchase decisions. </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However, there is an ongoing need to explore emerging marketing trends, especially in the digital era, and their impact on consumer behavior. </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This project can contribute by providing insights into the latest marketing strategies and their effectiveness.</a:t>
            </a:r>
            <a:endParaRPr lang="en-US" sz="180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71714"/>
        </a:solidFill>
      </p:bgPr>
    </p:bg>
    <p:spTree>
      <p:nvGrpSpPr>
        <p:cNvPr id="1" name=""/>
        <p:cNvGrpSpPr/>
        <p:nvPr/>
      </p:nvGrpSpPr>
      <p:grpSpPr>
        <a:xfrm>
          <a:off x="0" y="0"/>
          <a:ext cx="0" cy="0"/>
          <a:chOff x="0" y="0"/>
          <a:chExt cx="0" cy="0"/>
        </a:xfrm>
      </p:grpSpPr>
      <p:pic>
        <p:nvPicPr>
          <p:cNvPr id="3" name="Image 0" descr="https://images.unsplash.com/photo-1450101499163-c8848c66ca85?crop=entropy&amp;cs=tinysrgb&amp;fit=max&amp;fm=jpg&amp;ixid=M3wyMTIyMnwwfDF8c2VhcmNofDIyfHxyZXNlYXJjaCUyMG1ldGhvZHN8ZW58MHx8fHwxNzAyNTAwMTUwfDA&amp;ixlib=rb-4.0.3&amp;q=80&amp;w=1080">    </p:cNvPr>
          <p:cNvPicPr>
            <a:picLocks noChangeAspect="1"/>
          </p:cNvPicPr>
          <p:nvPr/>
        </p:nvPicPr>
        <p:blipFill>
          <a:blip r:embed="rId1">
            <a:alphaModFix amt="39000"/>
          </a:blip>
          <a:srcRect l="0" r="0" t="7858" b="7858"/>
          <a:stretch/>
        </p:blipFill>
        <p:spPr>
          <a:xfrm>
            <a:off x="0" y="0"/>
            <a:ext cx="9144000" cy="5143500"/>
          </a:xfrm>
          <a:prstGeom prst="rect">
            <a:avLst/>
          </a:prstGeom>
        </p:spPr>
      </p:pic>
      <p:sp>
        <p:nvSpPr>
          <p:cNvPr id="4" name="Shape 0"/>
          <p:cNvSpPr/>
          <p:nvPr/>
        </p:nvSpPr>
        <p:spPr>
          <a:xfrm>
            <a:off x="309563" y="5312569"/>
            <a:ext cx="9024937" cy="0"/>
          </a:xfrm>
          <a:prstGeom prst="line">
            <a:avLst/>
          </a:prstGeom>
          <a:solidFill>
            <a:srgbClr val="FFDF65"/>
          </a:solidFill>
          <a:ln w="5292">
            <a:solidFill>
              <a:srgbClr val="FFFFFF"/>
            </a:solidFill>
            <a:prstDash val="solid"/>
            <a:headEnd type="none"/>
            <a:tailEnd type="none"/>
          </a:ln>
        </p:spPr>
      </p:sp>
      <p:sp>
        <p:nvSpPr>
          <p:cNvPr id="5" name="Text 1"/>
          <p:cNvSpPr/>
          <p:nvPr/>
        </p:nvSpPr>
        <p:spPr>
          <a:xfrm>
            <a:off x="477664" y="1522993"/>
            <a:ext cx="3657600" cy="1047750"/>
          </a:xfrm>
          <a:prstGeom prst="rect">
            <a:avLst/>
          </a:prstGeom>
          <a:noFill/>
          <a:ln/>
        </p:spPr>
        <p:txBody>
          <a:bodyPr wrap="square" lIns="0" tIns="0" rIns="0" bIns="0" rtlCol="0" anchor="t"/>
          <a:lstStyle/>
          <a:p>
            <a:pPr algn="l">
              <a:lnSpc>
                <a:spcPts val="4125"/>
              </a:lnSpc>
            </a:pPr>
            <a:r>
              <a:rPr lang="en-US" sz="4100" b="1" dirty="0">
                <a:solidFill>
                  <a:srgbClr val="FFFFFF"/>
                </a:solidFill>
                <a:latin typeface="Bebas Neue" pitchFamily="34" charset="0"/>
                <a:ea typeface="Bebas Neue" pitchFamily="34" charset="-122"/>
                <a:cs typeface="Bebas Neue" pitchFamily="34" charset="-120"/>
              </a:rPr>
              <a:t>Proposed Research Method</a:t>
            </a:r>
            <a:endParaRPr lang="en-US" sz="4125" dirty="0"/>
          </a:p>
        </p:txBody>
      </p:sp>
      <p:sp>
        <p:nvSpPr>
          <p:cNvPr id="6" name="Shape 2"/>
          <p:cNvSpPr/>
          <p:nvPr/>
        </p:nvSpPr>
        <p:spPr>
          <a:xfrm>
            <a:off x="4128865" y="301196"/>
            <a:ext cx="4536763" cy="4537743"/>
          </a:xfrm>
          <a:prstGeom prst="roundRect">
            <a:avLst>
              <a:gd name="adj" fmla="val 4500"/>
            </a:avLst>
          </a:prstGeom>
          <a:solidFill>
            <a:srgbClr val="FFDF65"/>
          </a:solidFill>
          <a:ln/>
        </p:spPr>
      </p:sp>
      <p:sp>
        <p:nvSpPr>
          <p:cNvPr id="7" name="Text 3"/>
          <p:cNvSpPr/>
          <p:nvPr/>
        </p:nvSpPr>
        <p:spPr>
          <a:xfrm>
            <a:off x="4213461" y="561884"/>
            <a:ext cx="4572000" cy="4023196"/>
          </a:xfrm>
          <a:prstGeom prst="rect">
            <a:avLst/>
          </a:prstGeom>
          <a:noFill/>
          <a:ln/>
        </p:spPr>
        <p:txBody>
          <a:bodyPr wrap="square" lIns="0" tIns="0" rIns="0" bIns="0" rtlCol="0" anchor="t"/>
          <a:lstStyle/>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The research method involve a combination of quantitative analysis and qualitative research</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Quantitative analysis can help measure the correlation between marketing variables and purchase behavior, while qualitative research can provide deeper insights into consumer perceptions and motivations</a:t>
            </a:r>
            <a:endParaRPr lang="en-US" sz="1800" dirty="0"/>
          </a:p>
          <a:p>
            <a:pPr algn="l" marL="190500" indent="-190500">
              <a:lnSpc>
                <a:spcPts val="2880"/>
              </a:lnSpc>
              <a:buSzPct val="100000"/>
              <a:buChar char="☐"/>
            </a:pPr>
            <a:r>
              <a:rPr lang="en-US" sz="1800" b="0" dirty="0">
                <a:solidFill>
                  <a:srgbClr val="171714"/>
                </a:solidFill>
                <a:latin typeface="Jost" pitchFamily="34" charset="0"/>
                <a:ea typeface="Jost" pitchFamily="34" charset="-122"/>
                <a:cs typeface="Jost" pitchFamily="34" charset="-120"/>
              </a:rPr>
              <a:t>This involves data collection through surveys</a:t>
            </a:r>
            <a:endParaRPr lang="en-US" sz="180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71714"/>
        </a:solidFill>
      </p:bgPr>
    </p:bg>
    <p:spTree>
      <p:nvGrpSpPr>
        <p:cNvPr id="1" name=""/>
        <p:cNvGrpSpPr/>
        <p:nvPr/>
      </p:nvGrpSpPr>
      <p:grpSpPr>
        <a:xfrm>
          <a:off x="0" y="0"/>
          <a:ext cx="0" cy="0"/>
          <a:chOff x="0" y="0"/>
          <a:chExt cx="0" cy="0"/>
        </a:xfrm>
      </p:grpSpPr>
      <p:pic>
        <p:nvPicPr>
          <p:cNvPr id="3" name="Image 0" descr="https://images.unsplash.com/photo-1628348068343-c6a848d2b6dd?crop=entropy&amp;cs=tinysrgb&amp;fit=max&amp;fm=jpg&amp;ixid=M3wyMTIyMnwwfDF8c2VhcmNofDM2fHxEYXRhfGVufDB8fHx8MTcwMjQ2NTc4Nnww&amp;ixlib=rb-4.0.3&amp;q=80&amp;w=1080">    </p:cNvPr>
          <p:cNvPicPr>
            <a:picLocks noChangeAspect="1"/>
          </p:cNvPicPr>
          <p:nvPr/>
        </p:nvPicPr>
        <p:blipFill>
          <a:blip r:embed="rId1">
            <a:alphaModFix amt="24000"/>
          </a:blip>
          <a:srcRect l="20459" r="20459" t="0" b="0"/>
          <a:stretch/>
        </p:blipFill>
        <p:spPr>
          <a:xfrm>
            <a:off x="4572103" y="-1871"/>
            <a:ext cx="4555471" cy="5145371"/>
          </a:xfrm>
          <a:prstGeom prst="rect">
            <a:avLst/>
          </a:prstGeom>
        </p:spPr>
      </p:pic>
      <p:pic>
        <p:nvPicPr>
          <p:cNvPr id="4" name="Image 1" descr="https://images.unsplash.com/photo-1543286386-713bdd548da4?crop=entropy&amp;cs=tinysrgb&amp;fit=max&amp;fm=jpg&amp;ixid=M3wyMTIyMnwwfDF8c2VhcmNofDUxfHxEYXRhfGVufDB8fHx8MTcwMjQzMzMyMnww&amp;ixlib=rb-4.0.3&amp;q=80&amp;w=1080">    </p:cNvPr>
          <p:cNvPicPr>
            <a:picLocks noChangeAspect="1"/>
          </p:cNvPicPr>
          <p:nvPr/>
        </p:nvPicPr>
        <p:blipFill>
          <a:blip r:embed="rId2"/>
          <a:srcRect l="20370" r="20370" t="0" b="0"/>
          <a:stretch/>
        </p:blipFill>
        <p:spPr>
          <a:xfrm>
            <a:off x="-1724" y="-1871"/>
            <a:ext cx="4573724" cy="5145371"/>
          </a:xfrm>
          <a:prstGeom prst="rect">
            <a:avLst/>
          </a:prstGeom>
        </p:spPr>
      </p:pic>
      <p:sp>
        <p:nvSpPr>
          <p:cNvPr id="5" name="Text 0"/>
          <p:cNvSpPr/>
          <p:nvPr/>
        </p:nvSpPr>
        <p:spPr>
          <a:xfrm>
            <a:off x="411697" y="1172582"/>
            <a:ext cx="3758245" cy="3428755"/>
          </a:xfrm>
          <a:prstGeom prst="roundRect">
            <a:avLst>
              <a:gd name="adj" fmla="val 4932"/>
            </a:avLst>
          </a:prstGeom>
          <a:solidFill>
            <a:srgbClr val="FFDF65">
              <a:alpha val="99000"/>
            </a:srgbClr>
          </a:solidFill>
          <a:ln/>
        </p:spPr>
        <p:txBody>
          <a:bodyPr wrap="square" lIns="208791" tIns="404784" rIns="208791" bIns="404784" rtlCol="0" anchor="ctr"/>
          <a:lstStyle/>
          <a:p>
            <a:pPr algn="ctr">
              <a:lnSpc>
                <a:spcPts val="1560"/>
              </a:lnSpc>
            </a:pPr>
            <a:endParaRPr lang="en-US" sz="975" dirty="0"/>
          </a:p>
        </p:txBody>
      </p:sp>
      <p:sp>
        <p:nvSpPr>
          <p:cNvPr id="6" name="Text 1"/>
          <p:cNvSpPr/>
          <p:nvPr/>
        </p:nvSpPr>
        <p:spPr>
          <a:xfrm>
            <a:off x="477664" y="477706"/>
            <a:ext cx="5486400" cy="381000"/>
          </a:xfrm>
          <a:prstGeom prst="rect">
            <a:avLst/>
          </a:prstGeom>
          <a:noFill/>
          <a:ln/>
        </p:spPr>
        <p:txBody>
          <a:bodyPr wrap="square" lIns="0" tIns="0" rIns="0" bIns="0" rtlCol="0" anchor="t"/>
          <a:lstStyle/>
          <a:p>
            <a:pPr algn="l">
              <a:lnSpc>
                <a:spcPts val="3000"/>
              </a:lnSpc>
            </a:pPr>
            <a:r>
              <a:rPr lang="en-US" sz="3000" b="0" dirty="0">
                <a:solidFill>
                  <a:srgbClr val="FFFFFF"/>
                </a:solidFill>
                <a:latin typeface="Bebas Neue" pitchFamily="34" charset="0"/>
                <a:ea typeface="Bebas Neue" pitchFamily="34" charset="-122"/>
                <a:cs typeface="Bebas Neue" pitchFamily="34" charset="-120"/>
              </a:rPr>
              <a:t>Theoretical Implications</a:t>
            </a:r>
            <a:endParaRPr lang="en-US" sz="3000" dirty="0"/>
          </a:p>
        </p:txBody>
      </p:sp>
      <p:sp>
        <p:nvSpPr>
          <p:cNvPr id="7" name="Text 2"/>
          <p:cNvSpPr/>
          <p:nvPr/>
        </p:nvSpPr>
        <p:spPr>
          <a:xfrm>
            <a:off x="508187" y="1426808"/>
            <a:ext cx="3657600" cy="2986832"/>
          </a:xfrm>
          <a:prstGeom prst="rect">
            <a:avLst/>
          </a:prstGeom>
          <a:noFill/>
          <a:ln/>
        </p:spPr>
        <p:txBody>
          <a:bodyPr wrap="square" lIns="0" tIns="0" rIns="0" bIns="0" rtlCol="0" anchor="t"/>
          <a:lstStyle/>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This study makes several contributions to the existing body of knowledge. It supports the Theory of Reasoned Action by affirming that consumers' intentions to purchase can be strongly influenced by targeted marketing strategies that align with their attitudes and the perceived norms of their social groups.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Furthermore, the study enriches the Elaboration Likelihood Model by demonstrating that the peripheral route to persuasion, characterized by the attractiveness and relatability of social media influencers, is particularly effective in modern marketing.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The insights gathered from the empirical data suggest modifications to these models to incorporate the nuances of digital consumer engagement.</a:t>
            </a:r>
            <a:endParaRPr lang="en-US" sz="1050" dirty="0"/>
          </a:p>
        </p:txBody>
      </p:sp>
      <p:sp>
        <p:nvSpPr>
          <p:cNvPr id="8" name="Text 3"/>
          <p:cNvSpPr/>
          <p:nvPr/>
        </p:nvSpPr>
        <p:spPr>
          <a:xfrm>
            <a:off x="4908629" y="476249"/>
            <a:ext cx="5486400" cy="381000"/>
          </a:xfrm>
          <a:prstGeom prst="rect">
            <a:avLst/>
          </a:prstGeom>
          <a:noFill/>
          <a:ln/>
        </p:spPr>
        <p:txBody>
          <a:bodyPr wrap="square" lIns="0" tIns="0" rIns="0" bIns="0" rtlCol="0" anchor="t"/>
          <a:lstStyle/>
          <a:p>
            <a:pPr algn="l">
              <a:lnSpc>
                <a:spcPts val="3000"/>
              </a:lnSpc>
            </a:pPr>
            <a:r>
              <a:rPr lang="en-US" sz="3000" b="0" dirty="0">
                <a:solidFill>
                  <a:srgbClr val="FFFFFF"/>
                </a:solidFill>
                <a:latin typeface="Bebas Neue" pitchFamily="34" charset="0"/>
                <a:ea typeface="Bebas Neue" pitchFamily="34" charset="-122"/>
                <a:cs typeface="Bebas Neue" pitchFamily="34" charset="-120"/>
              </a:rPr>
              <a:t>Mangerial Implications</a:t>
            </a:r>
            <a:endParaRPr lang="en-US" sz="3000" dirty="0"/>
          </a:p>
        </p:txBody>
      </p:sp>
      <p:sp>
        <p:nvSpPr>
          <p:cNvPr id="9" name="Text 4"/>
          <p:cNvSpPr/>
          <p:nvPr/>
        </p:nvSpPr>
        <p:spPr>
          <a:xfrm>
            <a:off x="4910792" y="1174038"/>
            <a:ext cx="3758245" cy="3428755"/>
          </a:xfrm>
          <a:prstGeom prst="roundRect">
            <a:avLst>
              <a:gd name="adj" fmla="val 4932"/>
            </a:avLst>
          </a:prstGeom>
          <a:solidFill>
            <a:srgbClr val="FFDF65">
              <a:alpha val="99000"/>
            </a:srgbClr>
          </a:solidFill>
          <a:ln/>
        </p:spPr>
        <p:txBody>
          <a:bodyPr wrap="square" lIns="208791" tIns="404784" rIns="208791" bIns="404784" rtlCol="0" anchor="ctr"/>
          <a:lstStyle/>
          <a:p>
            <a:pPr algn="ctr">
              <a:lnSpc>
                <a:spcPts val="1560"/>
              </a:lnSpc>
            </a:pPr>
            <a:endParaRPr lang="en-US" sz="975" dirty="0"/>
          </a:p>
        </p:txBody>
      </p:sp>
      <p:sp>
        <p:nvSpPr>
          <p:cNvPr id="10" name="Text 5"/>
          <p:cNvSpPr/>
          <p:nvPr/>
        </p:nvSpPr>
        <p:spPr>
          <a:xfrm>
            <a:off x="5084716" y="1394237"/>
            <a:ext cx="3657600" cy="2986832"/>
          </a:xfrm>
          <a:prstGeom prst="rect">
            <a:avLst/>
          </a:prstGeom>
          <a:noFill/>
          <a:ln/>
        </p:spPr>
        <p:txBody>
          <a:bodyPr wrap="square" lIns="0" tIns="0" rIns="0" bIns="0" rtlCol="0" anchor="t"/>
          <a:lstStyle/>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For managers and practitioners, the research findings highlight the critical nature of investing in digital marketing and analytics capabilities.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Implementing data-driven personalization strategies can lead to more effective consumer engagement and improved conversion rates.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The results also suggest that marketing budgets should be evaluated to allocate more resources toward digital strategies, particularly those that promote interactivity and personalization. </a:t>
            </a:r>
            <a:endParaRPr lang="en-US" sz="1050" dirty="0"/>
          </a:p>
          <a:p>
            <a:pPr algn="l" marL="190500" indent="-190500">
              <a:lnSpc>
                <a:spcPts val="1680"/>
              </a:lnSpc>
              <a:buSzPct val="100000"/>
              <a:buChar char="☐"/>
            </a:pPr>
            <a:r>
              <a:rPr lang="en-US" sz="1100" b="0" dirty="0">
                <a:solidFill>
                  <a:srgbClr val="171714"/>
                </a:solidFill>
                <a:latin typeface="Jost" pitchFamily="34" charset="0"/>
                <a:ea typeface="Jost" pitchFamily="34" charset="-122"/>
                <a:cs typeface="Jost" pitchFamily="34" charset="-120"/>
              </a:rPr>
              <a:t>Training and development for marketing teams should focus on building competencies in data analytics and customer relationship management software that facilitate these strategies.</a:t>
            </a:r>
            <a:endParaRPr lang="en-US" sz="1050" dirty="0"/>
          </a:p>
        </p:txBody>
      </p:sp>
      <p:pic>
        <p:nvPicPr>
          <p:cNvPr id="11"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Marketing Influence people's purchase</dc:title>
  <dc:subject>PptxGenJS Presentation</dc:subject>
  <dc:creator>Pitch Software GmbH</dc:creator>
  <cp:lastModifiedBy>Pitch Software GmbH</cp:lastModifiedBy>
  <cp:revision>1</cp:revision>
  <dcterms:created xsi:type="dcterms:W3CDTF">2023-12-14T01:35:54Z</dcterms:created>
  <dcterms:modified xsi:type="dcterms:W3CDTF">2023-12-14T01:35:54Z</dcterms:modified>
</cp:coreProperties>
</file>